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3"/>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embeddedFontLst>
    <p:embeddedFont>
      <p:font typeface="Robo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4YxyAcV9QXc&amp;t=2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ypost.com/2019/05/28/world-health-organization-now-considers-burnout-a-condition/" TargetMode="External"/><Relationship Id="rId3" Type="http://schemas.openxmlformats.org/officeDocument/2006/relationships/hyperlink" Target="https://icd.who.int/browse11/l-m/en#/http://id.who.int/icd/entity/129180281" TargetMode="External"/><Relationship Id="rId4" Type="http://schemas.openxmlformats.org/officeDocument/2006/relationships/hyperlink" Target="https://journals.sagepub.com/doi/pdf/10.1177/2158244017697154"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ayoclinic.org/healthy-lifestyle/stress-management/in-depth/stress-symptoms/art-20050987"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ayoclinic.org/healthy-lifestyle/stress-management/in-depth/stress-symptoms/art-20050987"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anoramaed.com/blog/comprehensive-guide-adult-sel#what-is-adult-sel" TargetMode="External"/><Relationship Id="rId3" Type="http://schemas.openxmlformats.org/officeDocument/2006/relationships/hyperlink" Target="https://eab.com/insights/blogs/district-leadership/improve-teacher-wellbeing/"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ab.com/insights/blogs/district-leadership/improve-teacher-wellbeing/"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ms.gle/rBVEU5TRfNBJa7rs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erris.edu/RSS/eccc/tools/wellness.ht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https://www.youtube.com/watch?v=4YxyAcV9QXc&amp;t=2s</a:t>
            </a:r>
            <a:endParaRPr/>
          </a:p>
        </p:txBody>
      </p:sp>
      <p:sp>
        <p:nvSpPr>
          <p:cNvPr id="289" name="Google Shape;28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u="sng">
                <a:solidFill>
                  <a:srgbClr val="444444"/>
                </a:solidFill>
                <a:highlight>
                  <a:srgbClr val="FFFFFF"/>
                </a:highlight>
              </a:rPr>
              <a:t>McKoy</a:t>
            </a:r>
            <a:endParaRPr b="1" u="sng">
              <a:solidFill>
                <a:srgbClr val="44444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444444"/>
                </a:solidFill>
                <a:highlight>
                  <a:srgbClr val="FFFFFF"/>
                </a:highlight>
              </a:rPr>
              <a:t>As the video states, SEL creates conditions that support learning.</a:t>
            </a:r>
            <a:endParaRPr>
              <a:solidFill>
                <a:srgbClr val="44444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444444"/>
                </a:solidFill>
                <a:highlight>
                  <a:srgbClr val="FFFFFF"/>
                </a:highlight>
              </a:rPr>
              <a:t>The CASEL model of Social Emotional Learning covers five broad areas of social-emotional learning: ​</a:t>
            </a:r>
            <a:endParaRPr>
              <a:solidFill>
                <a:srgbClr val="44444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444444"/>
                </a:solidFill>
                <a:highlight>
                  <a:srgbClr val="FFFFFF"/>
                </a:highlight>
              </a:rPr>
              <a:t>1.  </a:t>
            </a:r>
            <a:r>
              <a:rPr b="1" lang="en-US">
                <a:solidFill>
                  <a:srgbClr val="444444"/>
                </a:solidFill>
                <a:highlight>
                  <a:srgbClr val="FFFFFF"/>
                </a:highlight>
              </a:rPr>
              <a:t>Self-Management</a:t>
            </a:r>
            <a:r>
              <a:rPr lang="en-US">
                <a:solidFill>
                  <a:srgbClr val="444444"/>
                </a:solidFill>
                <a:highlight>
                  <a:srgbClr val="FFFFFF"/>
                </a:highlight>
              </a:rPr>
              <a:t> has everything to do with recognizing and managing one’s emotions and self-efficacy. ​</a:t>
            </a:r>
            <a:endParaRPr>
              <a:solidFill>
                <a:srgbClr val="44444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444444"/>
                </a:solidFill>
                <a:highlight>
                  <a:srgbClr val="FFFFFF"/>
                </a:highlight>
              </a:rPr>
              <a:t>2.  </a:t>
            </a:r>
            <a:r>
              <a:rPr b="1" lang="en-US">
                <a:solidFill>
                  <a:srgbClr val="444444"/>
                </a:solidFill>
                <a:highlight>
                  <a:srgbClr val="FFFFFF"/>
                </a:highlight>
              </a:rPr>
              <a:t>Self-Awareness</a:t>
            </a:r>
            <a:r>
              <a:rPr lang="en-US">
                <a:solidFill>
                  <a:srgbClr val="444444"/>
                </a:solidFill>
                <a:highlight>
                  <a:srgbClr val="FFFFFF"/>
                </a:highlight>
              </a:rPr>
              <a:t> is taking time to recognizing one's feelings, values, strengths, </a:t>
            </a:r>
            <a:r>
              <a:rPr lang="en-US">
                <a:solidFill>
                  <a:srgbClr val="444444"/>
                </a:solidFill>
                <a:highlight>
                  <a:srgbClr val="FFFFFF"/>
                </a:highlight>
              </a:rPr>
              <a:t>biases</a:t>
            </a:r>
            <a:r>
              <a:rPr lang="en-US">
                <a:solidFill>
                  <a:srgbClr val="444444"/>
                </a:solidFill>
                <a:highlight>
                  <a:srgbClr val="FFFFFF"/>
                </a:highlight>
              </a:rPr>
              <a:t> and areas where growth is needed.​</a:t>
            </a:r>
            <a:endParaRPr>
              <a:solidFill>
                <a:srgbClr val="44444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444444"/>
                </a:solidFill>
                <a:highlight>
                  <a:srgbClr val="FFFFFF"/>
                </a:highlight>
              </a:rPr>
              <a:t>3. </a:t>
            </a:r>
            <a:r>
              <a:rPr b="1" lang="en-US">
                <a:solidFill>
                  <a:srgbClr val="444444"/>
                </a:solidFill>
                <a:highlight>
                  <a:srgbClr val="FFFFFF"/>
                </a:highlight>
              </a:rPr>
              <a:t>Responsible Decision Making</a:t>
            </a:r>
            <a:r>
              <a:rPr lang="en-US">
                <a:solidFill>
                  <a:srgbClr val="444444"/>
                </a:solidFill>
                <a:highlight>
                  <a:srgbClr val="FFFFFF"/>
                </a:highlight>
              </a:rPr>
              <a:t> entails making ethical and moral decisions as it relates to one's personal and interpersonal interactions​</a:t>
            </a:r>
            <a:endParaRPr>
              <a:solidFill>
                <a:srgbClr val="44444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444444"/>
                </a:solidFill>
                <a:highlight>
                  <a:srgbClr val="FFFFFF"/>
                </a:highlight>
              </a:rPr>
              <a:t>4. </a:t>
            </a:r>
            <a:r>
              <a:rPr b="1" lang="en-US">
                <a:solidFill>
                  <a:srgbClr val="444444"/>
                </a:solidFill>
                <a:highlight>
                  <a:srgbClr val="FFFFFF"/>
                </a:highlight>
              </a:rPr>
              <a:t>Relationship Skills,</a:t>
            </a:r>
            <a:r>
              <a:rPr lang="en-US">
                <a:solidFill>
                  <a:srgbClr val="444444"/>
                </a:solidFill>
                <a:highlight>
                  <a:srgbClr val="FFFFFF"/>
                </a:highlight>
              </a:rPr>
              <a:t> it’s one's ability to form and maintain positive relationships in your personal and professional life.​</a:t>
            </a:r>
            <a:endParaRPr>
              <a:solidFill>
                <a:srgbClr val="44444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444444"/>
                </a:solidFill>
                <a:highlight>
                  <a:srgbClr val="FFFFFF"/>
                </a:highlight>
              </a:rPr>
              <a:t>5.  </a:t>
            </a:r>
            <a:r>
              <a:rPr b="1" lang="en-US">
                <a:solidFill>
                  <a:srgbClr val="444444"/>
                </a:solidFill>
                <a:highlight>
                  <a:srgbClr val="FFFFFF"/>
                </a:highlight>
              </a:rPr>
              <a:t>Social Awareness</a:t>
            </a:r>
            <a:r>
              <a:rPr lang="en-US">
                <a:solidFill>
                  <a:srgbClr val="444444"/>
                </a:solidFill>
                <a:highlight>
                  <a:srgbClr val="FFFFFF"/>
                </a:highlight>
              </a:rPr>
              <a:t> is the ability to understand a diverse group of people, their situation and demonstrate empathy as well as social and ethical norms for behavior​</a:t>
            </a:r>
            <a:endParaRPr>
              <a:solidFill>
                <a:srgbClr val="444444"/>
              </a:solidFill>
              <a:highlight>
                <a:srgbClr val="FFFFFF"/>
              </a:highlight>
            </a:endParaRPr>
          </a:p>
          <a:p>
            <a:pPr indent="0" lvl="0" marL="0" rtl="0" algn="l">
              <a:lnSpc>
                <a:spcPct val="115000"/>
              </a:lnSpc>
              <a:spcBef>
                <a:spcPts val="0"/>
              </a:spcBef>
              <a:spcAft>
                <a:spcPts val="0"/>
              </a:spcAft>
              <a:buSzPts val="1100"/>
              <a:buNone/>
            </a:pPr>
            <a:r>
              <a:t/>
            </a:r>
            <a:endParaRPr>
              <a:solidFill>
                <a:srgbClr val="44444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444444"/>
                </a:solidFill>
                <a:highlight>
                  <a:srgbClr val="FFFFFF"/>
                </a:highlight>
              </a:rPr>
              <a:t>​The next two slides break down indicators that fall under these 5 competencies.  The indicators measure non-academic traits and skills such as "grit" and "self confidence".</a:t>
            </a:r>
            <a:endParaRPr>
              <a:solidFill>
                <a:srgbClr val="444444"/>
              </a:solidFill>
              <a:highlight>
                <a:srgbClr val="FFFFFF"/>
              </a:highlight>
            </a:endParaRPr>
          </a:p>
          <a:p>
            <a:pPr indent="0" lvl="0" marL="0" rtl="0" algn="l">
              <a:spcBef>
                <a:spcPts val="0"/>
              </a:spcBef>
              <a:spcAft>
                <a:spcPts val="0"/>
              </a:spcAft>
              <a:buNone/>
            </a:pPr>
            <a:r>
              <a:t/>
            </a:r>
            <a:endParaRPr>
              <a:highlight>
                <a:srgbClr val="FFFFFF"/>
              </a:highlight>
            </a:endParaRPr>
          </a:p>
        </p:txBody>
      </p:sp>
      <p:sp>
        <p:nvSpPr>
          <p:cNvPr id="305" name="Google Shape;30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u="sng">
                <a:solidFill>
                  <a:srgbClr val="444444"/>
                </a:solidFill>
                <a:highlight>
                  <a:schemeClr val="lt1"/>
                </a:highlight>
              </a:rPr>
              <a:t>McKoy</a:t>
            </a:r>
            <a:endParaRPr u="sng"/>
          </a:p>
          <a:p>
            <a:pPr indent="0" lvl="0" marL="0" rtl="0" algn="l">
              <a:spcBef>
                <a:spcPts val="0"/>
              </a:spcBef>
              <a:spcAft>
                <a:spcPts val="0"/>
              </a:spcAft>
              <a:buNone/>
            </a:pPr>
            <a:r>
              <a:rPr lang="en-US"/>
              <a:t>SEL Indicators are not the same as measures of school climate, which may look at how students, educators, and sometimes parents experience their school environment.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take a moment to read the indicators listed.</a:t>
            </a:r>
            <a:endParaRPr/>
          </a:p>
          <a:p>
            <a:pPr indent="0" lvl="0" marL="0" rtl="0" algn="l">
              <a:spcBef>
                <a:spcPts val="0"/>
              </a:spcBef>
              <a:spcAft>
                <a:spcPts val="0"/>
              </a:spcAft>
              <a:buNone/>
            </a:pPr>
            <a:r>
              <a:t/>
            </a:r>
            <a:endParaRPr cap="none"/>
          </a:p>
          <a:p>
            <a:pPr indent="0" lvl="0" marL="0" rtl="0" algn="l">
              <a:spcBef>
                <a:spcPts val="0"/>
              </a:spcBef>
              <a:spcAft>
                <a:spcPts val="0"/>
              </a:spcAft>
              <a:buNone/>
            </a:pPr>
            <a:r>
              <a:t/>
            </a:r>
            <a:endParaRPr/>
          </a:p>
        </p:txBody>
      </p:sp>
      <p:sp>
        <p:nvSpPr>
          <p:cNvPr id="312" name="Google Shape;31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u="sng">
                <a:solidFill>
                  <a:srgbClr val="444444"/>
                </a:solidFill>
                <a:highlight>
                  <a:schemeClr val="lt1"/>
                </a:highlight>
              </a:rPr>
              <a:t>McKoy</a:t>
            </a:r>
            <a:endParaRPr b="1" u="sng"/>
          </a:p>
          <a:p>
            <a:pPr indent="0" lvl="0" marL="0" rtl="0" algn="l">
              <a:spcBef>
                <a:spcPts val="0"/>
              </a:spcBef>
              <a:spcAft>
                <a:spcPts val="0"/>
              </a:spcAft>
              <a:buNone/>
            </a:pPr>
            <a:r>
              <a:rPr lang="en-US"/>
              <a:t>Now that we have a general understanding of (SEL), Social </a:t>
            </a:r>
            <a:r>
              <a:rPr lang="en-US"/>
              <a:t>Emotional</a:t>
            </a:r>
            <a:r>
              <a:rPr lang="en-US"/>
              <a:t> Learning, the 5 </a:t>
            </a:r>
            <a:r>
              <a:rPr lang="en-US"/>
              <a:t>competencies</a:t>
            </a:r>
            <a:r>
              <a:rPr lang="en-US"/>
              <a:t> and indicators. Let’s take a deeper dive into (SEC), Social Emotional </a:t>
            </a:r>
            <a:r>
              <a:rPr lang="en-US"/>
              <a:t>Competence</a:t>
            </a:r>
            <a:r>
              <a:rPr lang="en-US"/>
              <a:t>.</a:t>
            </a:r>
            <a:endParaRPr/>
          </a:p>
        </p:txBody>
      </p:sp>
      <p:sp>
        <p:nvSpPr>
          <p:cNvPr id="324" name="Google Shape;3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u="sng">
                <a:solidFill>
                  <a:srgbClr val="444444"/>
                </a:solidFill>
                <a:highlight>
                  <a:schemeClr val="lt1"/>
                </a:highlight>
              </a:rPr>
              <a:t>McKoy</a:t>
            </a:r>
            <a:endParaRPr b="1"/>
          </a:p>
          <a:p>
            <a:pPr indent="0" lvl="0" marL="0" rtl="0" algn="l">
              <a:spcBef>
                <a:spcPts val="0"/>
              </a:spcBef>
              <a:spcAft>
                <a:spcPts val="0"/>
              </a:spcAft>
              <a:buNone/>
            </a:pPr>
            <a:r>
              <a:rPr lang="en-US"/>
              <a:t>Educators must understand how best to implement </a:t>
            </a:r>
            <a:r>
              <a:rPr b="1" lang="en-US"/>
              <a:t>the most effective strategies to promote students’ development of SEL competencies.</a:t>
            </a:r>
            <a:r>
              <a:rPr lang="en-US"/>
              <a:t> We must understand how to build and improve our Social Emotional Learning, because teachers’ social and emotional competencies directly affect how they interact with students on both social and instructional constructs.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tools takes 10 teaching practices, divides them into two types of teaching approaches; those that focus on Social Teaching Practices and Instructional Teaching </a:t>
            </a:r>
            <a:r>
              <a:rPr lang="en-US"/>
              <a:t>Practices</a:t>
            </a:r>
            <a:r>
              <a:rPr lang="en-US"/>
              <a:t>. To implement these practices successfully, teachers must strengthen their own social and emotional skills.  For one to model and encourage positive student interactions, teachers themselves need the social and emotional skills required to communicate effectively with students and to handle stressful situations that can and will occur in the classroom and beyond.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Teachers who are socially and emotionally competent develop supportive relationships with students, create activities that build on the strengths of students, and help students develop the basic social and emotional skills necessary to participate in the classroom.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Source: https://www.gtlcenter.org/products-resources/self-assessing-social-and-emotional-instruction-and-competencies-tool-teachers</a:t>
            </a:r>
            <a:endParaRPr/>
          </a:p>
          <a:p>
            <a:pPr indent="0" lvl="0" marL="0" rtl="0" algn="l">
              <a:spcBef>
                <a:spcPts val="0"/>
              </a:spcBef>
              <a:spcAft>
                <a:spcPts val="0"/>
              </a:spcAft>
              <a:buNone/>
            </a:pPr>
            <a:r>
              <a:t/>
            </a:r>
            <a:endParaRPr/>
          </a:p>
        </p:txBody>
      </p:sp>
      <p:sp>
        <p:nvSpPr>
          <p:cNvPr id="334" name="Google Shape;33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u="sng">
                <a:solidFill>
                  <a:srgbClr val="444444"/>
                </a:solidFill>
                <a:highlight>
                  <a:schemeClr val="lt1"/>
                </a:highlight>
              </a:rPr>
              <a:t>McKoy</a:t>
            </a:r>
            <a:endParaRPr b="1"/>
          </a:p>
          <a:p>
            <a:pPr indent="0" lvl="0" marL="0" rtl="0" algn="l">
              <a:spcBef>
                <a:spcPts val="0"/>
              </a:spcBef>
              <a:spcAft>
                <a:spcPts val="0"/>
              </a:spcAft>
              <a:buNone/>
            </a:pPr>
            <a:r>
              <a:rPr lang="en-US"/>
              <a:t>Let’s take a learning walk through a SEL rich classroom.</a:t>
            </a:r>
            <a:endParaRPr/>
          </a:p>
          <a:p>
            <a:pPr indent="0" lvl="0" marL="0" rtl="0" algn="l">
              <a:spcBef>
                <a:spcPts val="0"/>
              </a:spcBef>
              <a:spcAft>
                <a:spcPts val="0"/>
              </a:spcAft>
              <a:buNone/>
            </a:pPr>
            <a:r>
              <a:rPr lang="en-US"/>
              <a:t>A Prosocial classroom is a model of teacher social and emotional competence that has a direct correlation on the classroom environment and student outcomes.  The </a:t>
            </a:r>
            <a:r>
              <a:rPr lang="en-US"/>
              <a:t>figure</a:t>
            </a:r>
            <a:r>
              <a:rPr lang="en-US"/>
              <a:t> suggests that teachers’ social emotional-competence and wellbeing affect three </a:t>
            </a:r>
            <a:r>
              <a:rPr lang="en-US"/>
              <a:t>categories</a:t>
            </a:r>
            <a:r>
              <a:rPr lang="en-US"/>
              <a:t>; </a:t>
            </a:r>
            <a:r>
              <a:rPr lang="en-US"/>
              <a:t>the relationships they form with students, </a:t>
            </a:r>
            <a:r>
              <a:rPr lang="en-US"/>
              <a:t>their classroom management style, and their ability to implement SEL practices.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addition, the authors conceptualize a transactional relationship between these three aspects of the model and the outcome of a healthy classroom climate. </a:t>
            </a:r>
            <a:r>
              <a:rPr lang="en-US" sz="1150">
                <a:solidFill>
                  <a:srgbClr val="000000"/>
                </a:solidFill>
                <a:highlight>
                  <a:srgbClr val="FFFFFF"/>
                </a:highlight>
                <a:latin typeface="Roboto"/>
                <a:ea typeface="Roboto"/>
                <a:cs typeface="Roboto"/>
                <a:sym typeface="Roboto"/>
              </a:rPr>
              <a:t>In turn, a healthy classroom climate directly contributes to students' social, emotional, and academic outcomes.</a:t>
            </a:r>
            <a:endParaRPr sz="1150">
              <a:solidFill>
                <a:srgbClr val="000000"/>
              </a:solidFill>
              <a:highlight>
                <a:srgbClr val="FFFFFF"/>
              </a:highlight>
              <a:latin typeface="Roboto"/>
              <a:ea typeface="Roboto"/>
              <a:cs typeface="Roboto"/>
              <a:sym typeface="Roboto"/>
            </a:endParaRPr>
          </a:p>
          <a:p>
            <a:pPr indent="0" lvl="0" marL="0" rtl="0" algn="l">
              <a:spcBef>
                <a:spcPts val="0"/>
              </a:spcBef>
              <a:spcAft>
                <a:spcPts val="0"/>
              </a:spcAft>
              <a:buNone/>
            </a:pPr>
            <a:r>
              <a:rPr lang="en-US" sz="1150">
                <a:solidFill>
                  <a:srgbClr val="000000"/>
                </a:solidFill>
                <a:highlight>
                  <a:srgbClr val="FFFFFF"/>
                </a:highlight>
                <a:latin typeface="Roboto"/>
                <a:ea typeface="Roboto"/>
                <a:cs typeface="Roboto"/>
                <a:sym typeface="Roboto"/>
              </a:rPr>
              <a:t>I think we can all agree that improvements in classroom climate may reinforce a teacher's enjoyment of teaching, efficacy, and commitment to the profession.  Thereby, creating a positive feedback loop that may prevent teacher burnout.</a:t>
            </a:r>
            <a:endParaRPr>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Jennings, P.A., &amp; Frank, J.L. (2017). Inservice preparation for educators. In </a:t>
            </a:r>
            <a:r>
              <a:rPr i="1" lang="en-US"/>
              <a:t>Handbook of Social and Emotional  Learning Research and Practice</a:t>
            </a:r>
            <a:r>
              <a:rPr lang="en-US"/>
              <a:t>(pp. 422-437). New York, NY: The Guilford Press.</a:t>
            </a:r>
            <a:endParaRPr/>
          </a:p>
          <a:p>
            <a:pPr indent="0" lvl="0" marL="0" rtl="0" algn="l">
              <a:spcBef>
                <a:spcPts val="0"/>
              </a:spcBef>
              <a:spcAft>
                <a:spcPts val="0"/>
              </a:spcAft>
              <a:buNone/>
            </a:pPr>
            <a:r>
              <a:t/>
            </a:r>
            <a:endParaRPr/>
          </a:p>
        </p:txBody>
      </p:sp>
      <p:sp>
        <p:nvSpPr>
          <p:cNvPr id="341" name="Google Shape;34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Combined: each area of wellness includes a particular social emotional competency</a:t>
            </a:r>
            <a:endParaRPr/>
          </a:p>
        </p:txBody>
      </p:sp>
      <p:sp>
        <p:nvSpPr>
          <p:cNvPr id="348" name="Google Shape;34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Paying attention to your emotions is an important part of emotional wellness, self-care and self-awareness.  Your feelings and emotions are often connected to your thoughts.  If you notice that you are anxious, concerned or worried, then it may be a good practice to identify your thoughts.  If you are having negative </a:t>
            </a:r>
            <a:r>
              <a:rPr lang="en-US"/>
              <a:t>thoughts</a:t>
            </a:r>
            <a:r>
              <a:rPr lang="en-US"/>
              <a:t> about what may be happening, it has the potential to result in negative feelings and emotions...which in turn leads to behaviors that may not be appropriate.  Emotional wellness is the ability to cope effectively with stress; be aware of, tolerate and accept the wide range of feelings in yourself and others.  </a:t>
            </a:r>
            <a:endParaRPr/>
          </a:p>
        </p:txBody>
      </p:sp>
      <p:sp>
        <p:nvSpPr>
          <p:cNvPr id="385" name="Google Shape;38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7: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Establishing and maintaining better communication with those around you. Enhancing personal relationships, important friendships, and building a better living space and community.</a:t>
            </a:r>
            <a:br>
              <a:rPr lang="en-US"/>
            </a:br>
            <a:r>
              <a:rPr lang="en-US"/>
              <a:t>And not through social media.  We are more connected and more isolated.  Facebook is only one form of socialization.  It is interfacing not interaction. </a:t>
            </a:r>
            <a:endParaRPr/>
          </a:p>
        </p:txBody>
      </p:sp>
      <p:sp>
        <p:nvSpPr>
          <p:cNvPr id="393" name="Google Shape;39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8: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Explore, respect, and incorporate personal values, beliefs, awareness of a being or' force’ that transcends the material life and gives a sense of connectedness to the universe.  Link and connect with cultural, religious and/or spiritual traditions which enhance self identity. That is a part of spiritual wellness.  The concept of </a:t>
            </a:r>
            <a:r>
              <a:rPr lang="en-US"/>
              <a:t>spiritual</a:t>
            </a:r>
            <a:r>
              <a:rPr lang="en-US"/>
              <a:t> wellness has more to do with the search for purpose and meaning and our human </a:t>
            </a:r>
            <a:r>
              <a:rPr lang="en-US"/>
              <a:t>existence</a:t>
            </a:r>
            <a:r>
              <a:rPr lang="en-US"/>
              <a:t>.  </a:t>
            </a:r>
            <a:endParaRPr/>
          </a:p>
        </p:txBody>
      </p:sp>
      <p:sp>
        <p:nvSpPr>
          <p:cNvPr id="406" name="Google Shape;40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McKoy</a:t>
            </a:r>
            <a:endParaRPr b="1" u="sng"/>
          </a:p>
          <a:p>
            <a:pPr indent="0" lvl="0" marL="0" rtl="0" algn="l">
              <a:spcBef>
                <a:spcPts val="0"/>
              </a:spcBef>
              <a:spcAft>
                <a:spcPts val="0"/>
              </a:spcAft>
              <a:buNone/>
            </a:pPr>
            <a:r>
              <a:rPr lang="en-US" cap="none"/>
              <a:t>T</a:t>
            </a:r>
            <a:r>
              <a:rPr lang="en-US"/>
              <a:t>he</a:t>
            </a:r>
            <a:r>
              <a:rPr lang="en-US" cap="none"/>
              <a:t> </a:t>
            </a:r>
            <a:r>
              <a:rPr lang="en-US"/>
              <a:t>collaborators</a:t>
            </a:r>
            <a:r>
              <a:rPr lang="en-US" cap="none"/>
              <a:t> </a:t>
            </a:r>
            <a:r>
              <a:rPr lang="en-US"/>
              <a:t>for this presentation were</a:t>
            </a:r>
            <a:r>
              <a:rPr lang="en-US" cap="none"/>
              <a:t>....</a:t>
            </a:r>
            <a:endParaRPr cap="none"/>
          </a:p>
          <a:p>
            <a:pPr indent="0" lvl="0" marL="0" rtl="0" algn="l">
              <a:spcBef>
                <a:spcPts val="0"/>
              </a:spcBef>
              <a:spcAft>
                <a:spcPts val="0"/>
              </a:spcAft>
              <a:buNone/>
            </a:pPr>
            <a:r>
              <a:rPr lang="en-US"/>
              <a:t>Ms. Chalyce Glover, School Based Mental Health Counselor and Intervention &amp; Referral </a:t>
            </a:r>
            <a:r>
              <a:rPr lang="en-US"/>
              <a:t>Specialist</a:t>
            </a:r>
            <a:r>
              <a:rPr lang="en-US"/>
              <a:t> at GFA</a:t>
            </a:r>
            <a:endParaRPr/>
          </a:p>
          <a:p>
            <a:pPr indent="0" lvl="0" marL="0" rtl="0" algn="l">
              <a:spcBef>
                <a:spcPts val="0"/>
              </a:spcBef>
              <a:spcAft>
                <a:spcPts val="0"/>
              </a:spcAft>
              <a:buNone/>
            </a:pPr>
            <a:r>
              <a:rPr lang="en-US"/>
              <a:t>Yours truly, Tamisha McKoy, Director of Guidance &amp; Counseling</a:t>
            </a:r>
            <a:endParaRPr/>
          </a:p>
          <a:p>
            <a:pPr indent="0" lvl="0" marL="0" rtl="0" algn="l">
              <a:spcBef>
                <a:spcPts val="0"/>
              </a:spcBef>
              <a:spcAft>
                <a:spcPts val="0"/>
              </a:spcAft>
              <a:buNone/>
            </a:pPr>
            <a:r>
              <a:rPr lang="en-US"/>
              <a:t>Ms. Laurel Olsen…</a:t>
            </a:r>
            <a:endParaRPr/>
          </a:p>
          <a:p>
            <a:pPr indent="0" lvl="0" marL="0" rtl="0" algn="l">
              <a:spcBef>
                <a:spcPts val="0"/>
              </a:spcBef>
              <a:spcAft>
                <a:spcPts val="0"/>
              </a:spcAft>
              <a:buNone/>
            </a:pPr>
            <a:r>
              <a:rPr lang="en-US"/>
              <a:t>And Mr. Jarius Thompson...</a:t>
            </a:r>
            <a:endParaRPr/>
          </a:p>
          <a:p>
            <a:pPr indent="0" lvl="0" marL="0" rtl="0" algn="l">
              <a:spcBef>
                <a:spcPts val="0"/>
              </a:spcBef>
              <a:spcAft>
                <a:spcPts val="0"/>
              </a:spcAft>
              <a:buNone/>
            </a:pPr>
            <a:r>
              <a:t/>
            </a:r>
            <a:endParaRPr/>
          </a:p>
        </p:txBody>
      </p:sp>
      <p:sp>
        <p:nvSpPr>
          <p:cNvPr id="197" name="Google Shape;1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9: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It’s about How we handle major tasks at work or school and meaningful roles in our lives. </a:t>
            </a:r>
            <a:r>
              <a:rPr b="1" lang="en-US"/>
              <a:t>“Burnout syndrome” has been recognized for the first time as an official medical diagnosis with its own diagnostic criterion.</a:t>
            </a:r>
            <a:r>
              <a:rPr lang="en-US"/>
              <a:t> World Health Organization</a:t>
            </a:r>
            <a:endParaRPr/>
          </a:p>
          <a:p>
            <a:pPr indent="0" lvl="0" marL="0" rtl="0" algn="l">
              <a:spcBef>
                <a:spcPts val="0"/>
              </a:spcBef>
              <a:spcAft>
                <a:spcPts val="0"/>
              </a:spcAft>
              <a:buNone/>
            </a:pPr>
            <a:r>
              <a:rPr lang="en-US" u="sng">
                <a:solidFill>
                  <a:schemeClr val="hlink"/>
                </a:solidFill>
                <a:hlinkClick r:id="rId2"/>
              </a:rPr>
              <a:t>https://nypost.com/2019/05/28/world-health-organization-now-considers-burnout-a-condition/</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US"/>
              <a:t>WHO’s </a:t>
            </a:r>
            <a:r>
              <a:rPr lang="en-US" u="sng">
                <a:solidFill>
                  <a:schemeClr val="hlink"/>
                </a:solidFill>
                <a:hlinkClick r:id="rId3"/>
              </a:rPr>
              <a:t>International Classification of Diseases</a:t>
            </a:r>
            <a:r>
              <a:rPr lang="en-US"/>
              <a:t> 11th edition (ICD), which categorizes diseases for diagnosis by health care professionals and determines coverage by health insurers, was published on Saturday ending more than four </a:t>
            </a:r>
            <a:r>
              <a:rPr lang="en-US" u="sng">
                <a:solidFill>
                  <a:schemeClr val="hlink"/>
                </a:solidFill>
                <a:hlinkClick r:id="rId4"/>
              </a:rPr>
              <a:t>decades of debate</a:t>
            </a:r>
            <a:r>
              <a:rPr lang="en-US"/>
              <a:t> among experts over how to define this stress disorder.</a:t>
            </a:r>
            <a:endParaRPr/>
          </a:p>
          <a:p>
            <a:pPr indent="0" lvl="0" marL="0" rtl="0" algn="l">
              <a:spcBef>
                <a:spcPts val="0"/>
              </a:spcBef>
              <a:spcAft>
                <a:spcPts val="0"/>
              </a:spcAft>
              <a:buNone/>
            </a:pPr>
            <a:r>
              <a:rPr lang="en-US"/>
              <a:t>The new diagnosis is defined as a “syndrome conceptualized as resulting from chronic workplace stress that has not been successfully managed. It is characterized by three dimensions: 1) feelings of energy depletion or exhaustion; 2) increased mental distance from one’s job, or feelings of negativism or cynicism related to one’s job; and 3) reduced professional efficacy. Burnout refers specifically to phenomena in the occupational context and should not be applied to describe experiences in other areas of life.”</a:t>
            </a:r>
            <a:endParaRPr/>
          </a:p>
          <a:p>
            <a:pPr indent="0" lvl="0" marL="0" rtl="0" algn="l">
              <a:spcBef>
                <a:spcPts val="0"/>
              </a:spcBef>
              <a:spcAft>
                <a:spcPts val="0"/>
              </a:spcAft>
              <a:buNone/>
            </a:pPr>
            <a:r>
              <a:t/>
            </a:r>
            <a:endParaRPr b="1"/>
          </a:p>
          <a:p>
            <a:pPr indent="0" lvl="0" marL="0" rtl="0" algn="l">
              <a:spcBef>
                <a:spcPts val="0"/>
              </a:spcBef>
              <a:spcAft>
                <a:spcPts val="0"/>
              </a:spcAft>
              <a:buNone/>
            </a:pPr>
            <a:br>
              <a:rPr lang="en-US"/>
            </a:br>
            <a:endParaRPr/>
          </a:p>
        </p:txBody>
      </p:sp>
      <p:sp>
        <p:nvSpPr>
          <p:cNvPr id="419" name="Google Shape;41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0: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You only have one body.  Keeping your body in motion with Exercise is healthy. Paying attention to the foods that you put into your body to fuel it is all about a balanced nutrition.  An now that we are working </a:t>
            </a:r>
            <a:r>
              <a:rPr lang="en-US"/>
              <a:t>from</a:t>
            </a:r>
            <a:r>
              <a:rPr lang="en-US"/>
              <a:t> home, ensuring balance between work and recreational activities is critical to your overall physical wellness.  </a:t>
            </a:r>
            <a:endParaRPr/>
          </a:p>
        </p:txBody>
      </p:sp>
      <p:sp>
        <p:nvSpPr>
          <p:cNvPr id="433" name="Google Shape;43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1: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Recognizing creative abilities and finding ways to expand your knowledge and skills while discovering the potential for sharing those gifts with others.  Spending time pursuing personal interests, reading books, magazines, and newspapers to keep current on issues and ideas. This increases our capacity for problem solving and reasoning, creativity, insight, These are pillars within the responsible decision making and social awareness areas of SEL as well.</a:t>
            </a:r>
            <a:endParaRPr/>
          </a:p>
          <a:p>
            <a:pPr indent="0" lvl="0" marL="0" rtl="0" algn="l">
              <a:spcBef>
                <a:spcPts val="0"/>
              </a:spcBef>
              <a:spcAft>
                <a:spcPts val="0"/>
              </a:spcAft>
              <a:buNone/>
            </a:pPr>
            <a:r>
              <a:t/>
            </a:r>
            <a:endParaRPr/>
          </a:p>
        </p:txBody>
      </p:sp>
      <p:sp>
        <p:nvSpPr>
          <p:cNvPr id="447" name="Google Shape;44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2: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Environmental wellness includes protecting the earth and its resources </a:t>
            </a:r>
            <a:endParaRPr/>
          </a:p>
          <a:p>
            <a:pPr indent="0" lvl="0" marL="0" rtl="0" algn="l">
              <a:spcBef>
                <a:spcPts val="0"/>
              </a:spcBef>
              <a:spcAft>
                <a:spcPts val="0"/>
              </a:spcAft>
              <a:buNone/>
            </a:pPr>
            <a:r>
              <a:rPr lang="en-US"/>
              <a:t>It is the ability to recognize our own responsibility for the quality of air, the water and the land that surrounds us.  It is the ability to make a positive impact on the quality of our environment in our homes and communities </a:t>
            </a:r>
            <a:endParaRPr/>
          </a:p>
          <a:p>
            <a:pPr indent="0" lvl="0" marL="0" rtl="0" algn="l">
              <a:spcBef>
                <a:spcPts val="0"/>
              </a:spcBef>
              <a:spcAft>
                <a:spcPts val="0"/>
              </a:spcAft>
              <a:buNone/>
            </a:pPr>
            <a:r>
              <a:rPr lang="en-US"/>
              <a:t>Some ideas include: </a:t>
            </a:r>
            <a:endParaRPr/>
          </a:p>
          <a:p>
            <a:pPr indent="0" lvl="0" marL="0" rtl="0" algn="l">
              <a:spcBef>
                <a:spcPts val="0"/>
              </a:spcBef>
              <a:spcAft>
                <a:spcPts val="0"/>
              </a:spcAft>
              <a:buNone/>
            </a:pPr>
            <a:r>
              <a:rPr lang="en-US"/>
              <a:t>Conserving water and other natural resources </a:t>
            </a:r>
            <a:endParaRPr/>
          </a:p>
          <a:p>
            <a:pPr indent="0" lvl="0" marL="0" rtl="0" algn="l">
              <a:spcBef>
                <a:spcPts val="0"/>
              </a:spcBef>
              <a:spcAft>
                <a:spcPts val="0"/>
              </a:spcAft>
              <a:buNone/>
            </a:pPr>
            <a:r>
              <a:rPr lang="en-US"/>
              <a:t>Reducing, reusing and recycling </a:t>
            </a:r>
            <a:endParaRPr/>
          </a:p>
          <a:p>
            <a:pPr indent="0" lvl="0" marL="0" rtl="0" algn="l">
              <a:spcBef>
                <a:spcPts val="0"/>
              </a:spcBef>
              <a:spcAft>
                <a:spcPts val="0"/>
              </a:spcAft>
              <a:buNone/>
            </a:pPr>
            <a:r>
              <a:rPr lang="en-US"/>
              <a:t>Minimize your exposure to chemicals; use more natural items.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connection to the earth, nature and the animal kingdom is important. It contributes to the ability to feel relaxed in a safe, clean environment with access to clean air, food and water.  In densely populated and iron jungles where there are very little vegetation and little sun because of large buildings and skyscrapers  it is good to recognize the impact for your overall health and our students as well as the environmental well-being of the neighborhoods where we work and live.  </a:t>
            </a:r>
            <a:endParaRPr/>
          </a:p>
          <a:p>
            <a:pPr indent="0" lvl="0" marL="0" rtl="0" algn="l">
              <a:spcBef>
                <a:spcPts val="0"/>
              </a:spcBef>
              <a:spcAft>
                <a:spcPts val="0"/>
              </a:spcAft>
              <a:buNone/>
            </a:pPr>
            <a:r>
              <a:t/>
            </a:r>
            <a:endParaRPr/>
          </a:p>
        </p:txBody>
      </p:sp>
      <p:sp>
        <p:nvSpPr>
          <p:cNvPr id="460" name="Google Shape;46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3: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Financial Wellness is having Satisfaction with current and future financial situations.  Refers to the objective perceptions and subjective indicators of individuals’ personal financial status.</a:t>
            </a:r>
            <a:endParaRPr/>
          </a:p>
        </p:txBody>
      </p:sp>
      <p:sp>
        <p:nvSpPr>
          <p:cNvPr id="473" name="Google Shape;47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4: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t>Glover</a:t>
            </a:r>
            <a:endParaRPr u="sng"/>
          </a:p>
          <a:p>
            <a:pPr indent="0" lvl="0" marL="0" rtl="0" algn="l">
              <a:spcBef>
                <a:spcPts val="0"/>
              </a:spcBef>
              <a:spcAft>
                <a:spcPts val="0"/>
              </a:spcAft>
              <a:buNone/>
            </a:pPr>
            <a:r>
              <a:rPr lang="en-US"/>
              <a:t>A stressor may be a one time or short term occurrence, or it can be an occurrence that keeps happening over a long period of time. </a:t>
            </a:r>
            <a:endParaRPr/>
          </a:p>
          <a:p>
            <a:pPr indent="0" lvl="0" marL="0" rtl="0" algn="l">
              <a:spcBef>
                <a:spcPts val="0"/>
              </a:spcBef>
              <a:spcAft>
                <a:spcPts val="0"/>
              </a:spcAft>
              <a:buNone/>
            </a:pPr>
            <a:r>
              <a:rPr lang="en-US"/>
              <a:t>1. Examples of stress include: ◉ Routine stress related to the pressures of work, school, family, and other daily responsibilities ◉ Stress brought about by a sudden negative change, such as losing a job, divorce, or illness ◉ </a:t>
            </a:r>
            <a:r>
              <a:rPr b="1" lang="en-US" u="sng"/>
              <a:t>Traumatic stress </a:t>
            </a:r>
            <a:r>
              <a:rPr lang="en-US"/>
              <a:t>experienced in an event like a major accident, war, assault, or a natural disaster where people may be in danger of being seriously hurt or killed. People who experience traumatic stress often experience temporary symptoms of mental illness, but most recover naturally soon after</a:t>
            </a:r>
            <a:endParaRPr/>
          </a:p>
          <a:p>
            <a:pPr indent="-234315" lvl="0" marL="234315" rtl="0" algn="l">
              <a:spcBef>
                <a:spcPts val="0"/>
              </a:spcBef>
              <a:spcAft>
                <a:spcPts val="0"/>
              </a:spcAft>
              <a:buClr>
                <a:schemeClr val="dk1"/>
              </a:buClr>
              <a:buSzPts val="1200"/>
              <a:buFont typeface="Calibri"/>
              <a:buAutoNum type="arabicPeriod" startAt="2"/>
            </a:pPr>
            <a:r>
              <a:rPr lang="en-US"/>
              <a:t>Stress can motivate people to prepare or perform, like when they need to take a test or interview for a new job. </a:t>
            </a:r>
            <a:endParaRPr/>
          </a:p>
          <a:p>
            <a:pPr indent="-234315" lvl="0" marL="234315" rtl="0" algn="l">
              <a:spcBef>
                <a:spcPts val="0"/>
              </a:spcBef>
              <a:spcAft>
                <a:spcPts val="0"/>
              </a:spcAft>
              <a:buClr>
                <a:schemeClr val="dk1"/>
              </a:buClr>
              <a:buSzPts val="1200"/>
              <a:buFont typeface="Calibri"/>
              <a:buAutoNum type="arabicPeriod" startAt="2"/>
            </a:pPr>
            <a:r>
              <a:rPr lang="en-US"/>
              <a:t>With chronic stress, those same life-saving responses in your body can suppress immune, digestive, sleep, and reproductive systems, which may cause them to stop working normally. Different people may feel stress in different ways. For example, some people experience mainly digestive symptoms, while others may have headaches, sleeplessness, sadness, anger or irritability. Over time, continued strain on your body from routine stress may contribute to serious health problems, such as heart disease, high blood pressure, diabetes, and other illnesses, as well as mental disorders like depression or anxiety. </a:t>
            </a:r>
            <a:endParaRPr/>
          </a:p>
          <a:p>
            <a:pPr indent="-234315" lvl="0" marL="234315" rtl="0" algn="l">
              <a:spcBef>
                <a:spcPts val="0"/>
              </a:spcBef>
              <a:spcAft>
                <a:spcPts val="0"/>
              </a:spcAft>
              <a:buClr>
                <a:schemeClr val="dk1"/>
              </a:buClr>
              <a:buSzPts val="1200"/>
              <a:buFont typeface="Calibri"/>
              <a:buAutoNum type="arabicPeriod" startAt="2"/>
            </a:pPr>
            <a:r>
              <a:rPr lang="en-US"/>
              <a:t>See SHEET UNDER NUMBER 4</a:t>
            </a:r>
            <a:endParaRPr/>
          </a:p>
          <a:p>
            <a:pPr indent="-234315" lvl="0" marL="234315" rtl="0" algn="l">
              <a:spcBef>
                <a:spcPts val="0"/>
              </a:spcBef>
              <a:spcAft>
                <a:spcPts val="0"/>
              </a:spcAft>
              <a:buClr>
                <a:schemeClr val="dk1"/>
              </a:buClr>
              <a:buSzPts val="1200"/>
              <a:buFont typeface="Calibri"/>
              <a:buAutoNum type="arabicPeriod" startAt="2"/>
            </a:pPr>
            <a:r>
              <a:rPr lang="en-US"/>
              <a:t>Seek help from, peer support, support and professional support if needed but stay in community and talk about it.  </a:t>
            </a:r>
            <a:endParaRPr/>
          </a:p>
          <a:p>
            <a:pPr indent="0" lvl="0" marL="0" rtl="0" algn="l">
              <a:spcBef>
                <a:spcPts val="732"/>
              </a:spcBef>
              <a:spcAft>
                <a:spcPts val="0"/>
              </a:spcAft>
              <a:buNone/>
            </a:pPr>
            <a:r>
              <a:rPr lang="en-US"/>
              <a:t>Toxic stress occurs when life’s demands consistently outpace our ability to cope with those demands.  Being in a constant state of vigilance is what separates toxic stress from normal everyday stress.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Traumatic stress can also lead to increased use of health and mental health services and increased involvement with the child welfare and juvenile justice systems.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Stress symptoms can affect your body, your thoughts and feelings, and your behavior:  </a:t>
            </a:r>
            <a:endParaRPr/>
          </a:p>
          <a:p>
            <a:pPr indent="0" lvl="0" marL="0" rtl="0" algn="l">
              <a:spcBef>
                <a:spcPts val="0"/>
              </a:spcBef>
              <a:spcAft>
                <a:spcPts val="0"/>
              </a:spcAft>
              <a:buNone/>
            </a:pPr>
            <a:r>
              <a:rPr lang="en-US"/>
              <a:t>Mayo Clinic- </a:t>
            </a:r>
            <a:r>
              <a:rPr lang="en-US" u="sng">
                <a:solidFill>
                  <a:schemeClr val="hlink"/>
                </a:solidFill>
                <a:hlinkClick r:id="rId2"/>
              </a:rPr>
              <a:t>https://www.mayoclinic.org/healthy-lifestyle/stress-management/in-depth/stress-symptoms/art-20050987</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Signs of toxic stress include but are not limited to : Obesity, inflammation, poor digestion, fatigue and headaches, mood swings and poor energy, skin irritation and rashes and immune dysfunction.  </a:t>
            </a:r>
            <a:endParaRPr/>
          </a:p>
          <a:p>
            <a:pPr indent="0" lvl="0" marL="0" rtl="0" algn="l">
              <a:spcBef>
                <a:spcPts val="0"/>
              </a:spcBef>
              <a:spcAft>
                <a:spcPts val="0"/>
              </a:spcAft>
              <a:buNone/>
            </a:pPr>
            <a:r>
              <a:t/>
            </a:r>
            <a:endParaRPr/>
          </a:p>
        </p:txBody>
      </p:sp>
      <p:sp>
        <p:nvSpPr>
          <p:cNvPr id="486" name="Google Shape;48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t>Glover</a:t>
            </a:r>
            <a:endParaRPr u="sng"/>
          </a:p>
          <a:p>
            <a:pPr indent="0" lvl="0" marL="0" rtl="0" algn="l">
              <a:spcBef>
                <a:spcPts val="0"/>
              </a:spcBef>
              <a:spcAft>
                <a:spcPts val="0"/>
              </a:spcAft>
              <a:buNone/>
            </a:pPr>
            <a:r>
              <a:rPr lang="en-US"/>
              <a:t>Change this info</a:t>
            </a:r>
            <a:endParaRPr/>
          </a:p>
          <a:p>
            <a:pPr indent="0" lvl="0" marL="0" rtl="0" algn="l">
              <a:spcBef>
                <a:spcPts val="0"/>
              </a:spcBef>
              <a:spcAft>
                <a:spcPts val="0"/>
              </a:spcAft>
              <a:buNone/>
            </a:pPr>
            <a:r>
              <a:rPr lang="en-US"/>
              <a:t>Toxic stress occurs when life’s demands consistently outpace our ability to cope with those demands.</a:t>
            </a:r>
            <a:endParaRPr/>
          </a:p>
          <a:p>
            <a:pPr indent="0" lvl="0" marL="0" rtl="0" algn="l">
              <a:spcBef>
                <a:spcPts val="0"/>
              </a:spcBef>
              <a:spcAft>
                <a:spcPts val="0"/>
              </a:spcAft>
              <a:buNone/>
            </a:pPr>
            <a:r>
              <a:rPr lang="en-US"/>
              <a:t>Traumatic stress can also lead to increased use of health and mental health services and increased involvement with the child welfare and juvenile justice systems. </a:t>
            </a:r>
            <a:endParaRPr/>
          </a:p>
          <a:p>
            <a:pPr indent="0" lvl="0" marL="0" rtl="0" algn="l">
              <a:spcBef>
                <a:spcPts val="0"/>
              </a:spcBef>
              <a:spcAft>
                <a:spcPts val="0"/>
              </a:spcAft>
              <a:buNone/>
            </a:pPr>
            <a:r>
              <a:rPr lang="en-US"/>
              <a:t>Stress symptoms can affect your body, your thoughts and feelings, and your behavior:  </a:t>
            </a:r>
            <a:endParaRPr/>
          </a:p>
          <a:p>
            <a:pPr indent="0" lvl="0" marL="0" rtl="0" algn="l">
              <a:spcBef>
                <a:spcPts val="0"/>
              </a:spcBef>
              <a:spcAft>
                <a:spcPts val="0"/>
              </a:spcAft>
              <a:buNone/>
            </a:pPr>
            <a:r>
              <a:rPr lang="en-US"/>
              <a:t>Mayo Clinic- </a:t>
            </a:r>
            <a:r>
              <a:rPr lang="en-US" u="sng">
                <a:solidFill>
                  <a:schemeClr val="hlink"/>
                </a:solidFill>
                <a:hlinkClick r:id="rId2"/>
              </a:rPr>
              <a:t>https://www.mayoclinic.org/healthy-lifestyle/stress-management/in-depth/stress-symptoms/art-20050987</a:t>
            </a:r>
            <a:endParaRPr/>
          </a:p>
          <a:p>
            <a:pPr indent="0" lvl="0" marL="0" rtl="0" algn="l">
              <a:spcBef>
                <a:spcPts val="0"/>
              </a:spcBef>
              <a:spcAft>
                <a:spcPts val="0"/>
              </a:spcAft>
              <a:buNone/>
            </a:pPr>
            <a:r>
              <a:t/>
            </a:r>
            <a:endParaRPr/>
          </a:p>
        </p:txBody>
      </p:sp>
      <p:sp>
        <p:nvSpPr>
          <p:cNvPr id="499" name="Google Shape;49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6: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t>McKoy</a:t>
            </a:r>
            <a:endParaRPr u="sng"/>
          </a:p>
          <a:p>
            <a:pPr indent="0" lvl="0" marL="0" rtl="0" algn="l">
              <a:spcBef>
                <a:spcPts val="0"/>
              </a:spcBef>
              <a:spcAft>
                <a:spcPts val="0"/>
              </a:spcAft>
              <a:buNone/>
            </a:pPr>
            <a:r>
              <a:rPr lang="en-US"/>
              <a:t>Stress deeply affects educators and students.</a:t>
            </a:r>
            <a:endParaRPr/>
          </a:p>
          <a:p>
            <a:pPr indent="0" lvl="0" marL="0" rtl="0" algn="l">
              <a:spcBef>
                <a:spcPts val="0"/>
              </a:spcBef>
              <a:spcAft>
                <a:spcPts val="0"/>
              </a:spcAft>
              <a:buNone/>
            </a:pPr>
            <a:r>
              <a:rPr lang="en-US"/>
              <a:t>It’s no secret that teachers have heavy workloads, high stress levels and a significant risk of </a:t>
            </a:r>
            <a:r>
              <a:rPr lang="en-US"/>
              <a:t>compassion</a:t>
            </a:r>
            <a:r>
              <a:rPr lang="en-US"/>
              <a:t> </a:t>
            </a:r>
            <a:r>
              <a:rPr lang="en-US"/>
              <a:t>fatigue</a:t>
            </a:r>
            <a:r>
              <a:rPr lang="en-US"/>
              <a:t>.  The coronavirus pandemic is magnifying each of these factors.  </a:t>
            </a:r>
            <a:r>
              <a:rPr b="1" lang="en-US"/>
              <a:t>It is clear that teachers need support</a:t>
            </a:r>
            <a:r>
              <a:rPr lang="en-US"/>
              <a:t>.  Educators are adjusting to new  ways of teaching, connecting with students, balancing work and home life in the same space and facing uncertainty around what’s to come.  </a:t>
            </a:r>
            <a:endParaRPr/>
          </a:p>
          <a:p>
            <a:pPr indent="0" lvl="0" marL="0" rtl="0" algn="l">
              <a:spcBef>
                <a:spcPts val="0"/>
              </a:spcBef>
              <a:spcAft>
                <a:spcPts val="0"/>
              </a:spcAft>
              <a:buNone/>
            </a:pPr>
            <a:r>
              <a:rPr lang="en-US"/>
              <a:t>I submit to you, that now more than ever before, teachers need to practice social emotional skills and  self-care.  Becoming more intentional with these practices will minimize the negative effects of stress.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https://www.panoramaed.com/blog/comprehensive-guide-adult-sel#what-is-adult-sel</a:t>
            </a:r>
            <a:endParaRPr/>
          </a:p>
          <a:p>
            <a:pPr indent="0" lvl="0" marL="0" rtl="0" algn="l">
              <a:spcBef>
                <a:spcPts val="0"/>
              </a:spcBef>
              <a:spcAft>
                <a:spcPts val="0"/>
              </a:spcAft>
              <a:buNone/>
            </a:pPr>
            <a:r>
              <a:rPr lang="en-US" u="sng">
                <a:solidFill>
                  <a:schemeClr val="hlink"/>
                </a:solidFill>
                <a:hlinkClick r:id="rId3"/>
              </a:rPr>
              <a:t>https://eab.com/insights/blogs/district-leadership/improve-teacher-wellbeing/</a:t>
            </a:r>
            <a:endParaRPr/>
          </a:p>
          <a:p>
            <a:pPr indent="0" lvl="0" marL="0" rtl="0" algn="l">
              <a:spcBef>
                <a:spcPts val="732"/>
              </a:spcBef>
              <a:spcAft>
                <a:spcPts val="0"/>
              </a:spcAft>
              <a:buNone/>
            </a:pPr>
            <a:r>
              <a:t/>
            </a:r>
            <a:endParaRPr/>
          </a:p>
          <a:p>
            <a:pPr indent="0" lvl="0" marL="0" rtl="0" algn="l">
              <a:spcBef>
                <a:spcPts val="732"/>
              </a:spcBef>
              <a:spcAft>
                <a:spcPts val="0"/>
              </a:spcAft>
              <a:buNone/>
            </a:pPr>
            <a:r>
              <a:t/>
            </a:r>
            <a:endParaRPr/>
          </a:p>
        </p:txBody>
      </p:sp>
      <p:sp>
        <p:nvSpPr>
          <p:cNvPr id="508" name="Google Shape;50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7: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t>McKoy</a:t>
            </a:r>
            <a:endParaRPr u="sng"/>
          </a:p>
          <a:p>
            <a:pPr indent="0" lvl="0" marL="0" rtl="0" algn="l">
              <a:spcBef>
                <a:spcPts val="0"/>
              </a:spcBef>
              <a:spcAft>
                <a:spcPts val="0"/>
              </a:spcAft>
              <a:buNone/>
            </a:pPr>
            <a:r>
              <a:rPr lang="en-US"/>
              <a:t>The fight, flight, or freeze response is housed in the brain's amygdala at the base of the brain </a:t>
            </a:r>
            <a:r>
              <a:rPr lang="en-US"/>
              <a:t>(the brain's fear center)</a:t>
            </a:r>
            <a:r>
              <a:rPr lang="en-US"/>
              <a:t>.  Stress activates this area.  The main objective of the amygdala is to determine very quickly whether a certain situation, context or person presents a threat or danger.  It is always on much like a smoke detector.  When this fear center interprets a situation as threatening, its smoke sensors are activated. The amygdala is often hyper-activated in those suffering from post-traumatic symptoms like many of us, our colleagues and students. The practice of SEL for both adults and students will significantly decrease this hyper-arousal.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this time, I would like to introduce you to Mr. Jensen.  While watching, try to identify how Mr. Jensen is modeling SEL in his  approach to a hyperactive student.</a:t>
            </a:r>
            <a:endParaRPr/>
          </a:p>
        </p:txBody>
      </p:sp>
      <p:sp>
        <p:nvSpPr>
          <p:cNvPr id="540" name="Google Shape;54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8: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McKoy</a:t>
            </a:r>
            <a:endParaRPr b="1" u="sng"/>
          </a:p>
          <a:p>
            <a:pPr indent="0" lvl="0" marL="0" rtl="0" algn="l">
              <a:spcBef>
                <a:spcPts val="0"/>
              </a:spcBef>
              <a:spcAft>
                <a:spcPts val="0"/>
              </a:spcAft>
              <a:buNone/>
            </a:pPr>
            <a:r>
              <a:rPr lang="en-US"/>
              <a:t>Welcome to the 2020 Administrator’s Institute. We are </a:t>
            </a:r>
            <a:r>
              <a:rPr lang="en-US"/>
              <a:t>privileged</a:t>
            </a:r>
            <a:r>
              <a:rPr lang="en-US"/>
              <a:t> to explore the topic of Adult Self-Care Practices; Mental Wellness &amp; Social-Emotional Learning.</a:t>
            </a:r>
            <a:endParaRPr/>
          </a:p>
          <a:p>
            <a:pPr indent="0" lvl="0" marL="0" rtl="0" algn="l">
              <a:spcBef>
                <a:spcPts val="0"/>
              </a:spcBef>
              <a:spcAft>
                <a:spcPts val="0"/>
              </a:spcAft>
              <a:buNone/>
            </a:pPr>
            <a:r>
              <a:t/>
            </a:r>
            <a:endParaRPr u="sng"/>
          </a:p>
          <a:p>
            <a:pPr indent="0" lvl="0" marL="0" rtl="0" algn="l">
              <a:spcBef>
                <a:spcPts val="0"/>
              </a:spcBef>
              <a:spcAft>
                <a:spcPts val="0"/>
              </a:spcAft>
              <a:buNone/>
            </a:pPr>
            <a:r>
              <a:rPr lang="en-US"/>
              <a:t>A published article, Educators’ social and emotional skills vital to learning states, “</a:t>
            </a:r>
            <a:r>
              <a:rPr lang="en-US" cap="none"/>
              <a:t>TEACHERS WITH STRONG SEL COMPETENCIES HAVE MORE POSITIVE RELATIONSHIPS WITH STUDENTS, MANAGE THEIR CLASSROOMS MORE EFFECTIVELY, AND IMPLEMENT SEL ACTIVITIES TARGETED TO STUDENTS WITH GREATER FIDELITY.</a:t>
            </a:r>
            <a:r>
              <a:rPr lang="en-US"/>
              <a:t> </a:t>
            </a:r>
            <a:r>
              <a:rPr lang="en-US" cap="none"/>
              <a:t> STUDENTS LEARN FROM THE WAY TEACHERS MANAGE FRUSTRATION, MAINTAIN CONTROL OF THEMSELVES AND THE CLASSROOM, STAY FOCUSED IN THE FACE OF DISTRACTIONS, AND SHIFT TACTICS WHEN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cap="none"/>
              <a:t>JONES ET AL., EDUCATORS SOCIAL AND EMOTIONAL SKILLS VITAL TO LEARNING, 2013</a:t>
            </a:r>
            <a:endParaRPr cap="none"/>
          </a:p>
          <a:p>
            <a:pPr indent="0" lvl="0" marL="0" rtl="0" algn="l">
              <a:spcBef>
                <a:spcPts val="0"/>
              </a:spcBef>
              <a:spcAft>
                <a:spcPts val="0"/>
              </a:spcAft>
              <a:buNone/>
            </a:pPr>
            <a:r>
              <a:t/>
            </a:r>
            <a:endParaRPr/>
          </a:p>
          <a:p>
            <a:pPr indent="0" lvl="0" marL="0" rtl="0" algn="l">
              <a:spcBef>
                <a:spcPts val="0"/>
              </a:spcBef>
              <a:spcAft>
                <a:spcPts val="0"/>
              </a:spcAft>
              <a:buNone/>
            </a:pPr>
            <a:r>
              <a:rPr lang="en-US"/>
              <a:t>That said, I make the argument that promoting SEL starts with adults...</a:t>
            </a:r>
            <a:endParaRPr/>
          </a:p>
          <a:p>
            <a:pPr indent="0" lvl="0" marL="0" rtl="0" algn="l">
              <a:spcBef>
                <a:spcPts val="0"/>
              </a:spcBef>
              <a:spcAft>
                <a:spcPts val="0"/>
              </a:spcAft>
              <a:buNone/>
            </a:pPr>
            <a:r>
              <a:rPr b="1" lang="en-US" cap="none"/>
              <a:t>ARE YOU ATTENDING TO YOUR SELF-CARE AND SOCIAL-EMOTIONAL DEVELOPMENT?</a:t>
            </a:r>
            <a:r>
              <a:rPr lang="en-US" cap="none"/>
              <a:t> I INVITE YOU T</a:t>
            </a:r>
            <a:r>
              <a:rPr lang="en-US"/>
              <a:t>O </a:t>
            </a:r>
            <a:r>
              <a:rPr lang="en-US" cap="none"/>
              <a:t>BECOME TRANSPARENT &amp; REFLECTIVE AS WE EXPLORE THESE TENETS FURTHER.</a:t>
            </a:r>
            <a:endParaRPr/>
          </a:p>
          <a:p>
            <a:pPr indent="0" lvl="0" marL="0" rtl="0" algn="l">
              <a:spcBef>
                <a:spcPts val="0"/>
              </a:spcBef>
              <a:spcAft>
                <a:spcPts val="0"/>
              </a:spcAft>
              <a:buNone/>
            </a:pPr>
            <a:br>
              <a:rPr lang="en-US"/>
            </a:br>
            <a:r>
              <a:rPr lang="en-US" u="sng" cap="none">
                <a:solidFill>
                  <a:schemeClr val="hlink"/>
                </a:solidFill>
                <a:hlinkClick r:id="rId2"/>
              </a:rPr>
              <a:t>HTTPS://EAB.COM/INSIGHTS/BLOGS/DISTRICT-LEADERSHIP/IMPROVE-TEACHER-WELLBEING/</a:t>
            </a:r>
            <a:endParaRPr/>
          </a:p>
          <a:p>
            <a:pPr indent="0" lvl="0" marL="0" rtl="0" algn="l">
              <a:spcBef>
                <a:spcPts val="0"/>
              </a:spcBef>
              <a:spcAft>
                <a:spcPts val="0"/>
              </a:spcAft>
              <a:buNone/>
            </a:pPr>
            <a:r>
              <a:t/>
            </a:r>
            <a:endParaRPr cap="none"/>
          </a:p>
          <a:p>
            <a:pPr indent="0" lvl="0" marL="0" rtl="0" algn="l">
              <a:spcBef>
                <a:spcPts val="0"/>
              </a:spcBef>
              <a:spcAft>
                <a:spcPts val="0"/>
              </a:spcAft>
              <a:buNone/>
            </a:pPr>
            <a:r>
              <a:t/>
            </a:r>
            <a:endParaRPr/>
          </a:p>
        </p:txBody>
      </p:sp>
      <p:sp>
        <p:nvSpPr>
          <p:cNvPr id="204" name="Google Shape;2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9: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McKoy</a:t>
            </a:r>
            <a:endParaRPr b="1" u="sng"/>
          </a:p>
          <a:p>
            <a:pPr indent="0" lvl="0" marL="0" rtl="0" algn="l">
              <a:spcBef>
                <a:spcPts val="0"/>
              </a:spcBef>
              <a:spcAft>
                <a:spcPts val="0"/>
              </a:spcAft>
              <a:buNone/>
            </a:pPr>
            <a:r>
              <a:rPr b="1" lang="en-US"/>
              <a:t>Teachers</a:t>
            </a:r>
            <a:r>
              <a:rPr lang="en-US"/>
              <a:t>' </a:t>
            </a:r>
            <a:r>
              <a:rPr b="1" lang="en-US"/>
              <a:t>self</a:t>
            </a:r>
            <a:r>
              <a:rPr lang="en-US"/>
              <a:t>-</a:t>
            </a:r>
            <a:r>
              <a:rPr b="1" lang="en-US"/>
              <a:t>efficacy</a:t>
            </a:r>
            <a:r>
              <a:rPr lang="en-US"/>
              <a:t>, namely </a:t>
            </a:r>
            <a:r>
              <a:rPr b="1" lang="en-US"/>
              <a:t>teachers</a:t>
            </a:r>
            <a:r>
              <a:rPr lang="en-US"/>
              <a:t>' beliefs in their ability to effectively handle the tasks, obligations, and challenges related to their professional duties, play a key role in influencing </a:t>
            </a:r>
            <a:r>
              <a:rPr b="1" lang="en-US"/>
              <a:t>important</a:t>
            </a:r>
            <a:r>
              <a:rPr lang="en-US"/>
              <a:t> academic outcomes like achievement, motivation and well-being in the working environment.  Mr. Jensen was not the best in the world, but the best for the world.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Cultivating mindfulness and working to improve your mental wellness will truly benefit – not just you, but your students as well. You are </a:t>
            </a:r>
            <a:r>
              <a:rPr lang="en-US"/>
              <a:t>encouraged</a:t>
            </a:r>
            <a:r>
              <a:rPr lang="en-US"/>
              <a:t> to take a moment to identify your energy, observe your emotions and share with your students.  Connect with colleagues and build networks of support.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following video will explain the benefits further.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69" name="Google Shape;56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31: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t>Glover</a:t>
            </a:r>
            <a:endParaRPr u="sng"/>
          </a:p>
          <a:p>
            <a:pPr indent="0" lvl="0" marL="0" rtl="0" algn="l">
              <a:spcBef>
                <a:spcPts val="0"/>
              </a:spcBef>
              <a:spcAft>
                <a:spcPts val="0"/>
              </a:spcAft>
              <a:buNone/>
            </a:pPr>
            <a:r>
              <a:rPr lang="en-US"/>
              <a:t>Self-care can be described as attitudes and actions that contribute to happiness, balance and well-being. Not advocating selfishness.  Sometimes caring for ourselves can feel like Selfishness.</a:t>
            </a:r>
            <a:endParaRPr/>
          </a:p>
          <a:p>
            <a:pPr indent="0" lvl="0" marL="0" rtl="0" algn="l">
              <a:spcBef>
                <a:spcPts val="0"/>
              </a:spcBef>
              <a:spcAft>
                <a:spcPts val="0"/>
              </a:spcAft>
              <a:buNone/>
            </a:pPr>
            <a:r>
              <a:rPr lang="en-US"/>
              <a:t>  </a:t>
            </a:r>
            <a:endParaRPr/>
          </a:p>
        </p:txBody>
      </p:sp>
      <p:sp>
        <p:nvSpPr>
          <p:cNvPr id="598" name="Google Shape;59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t>Glover</a:t>
            </a:r>
            <a:endParaRPr u="sng"/>
          </a:p>
          <a:p>
            <a:pPr indent="0" lvl="0" marL="0" rtl="0" algn="l">
              <a:spcBef>
                <a:spcPts val="0"/>
              </a:spcBef>
              <a:spcAft>
                <a:spcPts val="0"/>
              </a:spcAft>
              <a:buNone/>
            </a:pPr>
            <a:r>
              <a:rPr lang="en-US"/>
              <a:t>Teaching and educating others is the role of a caregiver's.  By definition a caregiver is a person who is responsible for the physical care and emotional support of someone who is unable to do so for themselves.  Only when we first </a:t>
            </a:r>
            <a:r>
              <a:rPr b="1" lang="en-US"/>
              <a:t>help</a:t>
            </a:r>
            <a:r>
              <a:rPr lang="en-US"/>
              <a:t> ourselves can we effectively </a:t>
            </a:r>
            <a:r>
              <a:rPr b="1" lang="en-US"/>
              <a:t>help</a:t>
            </a:r>
            <a:r>
              <a:rPr lang="en-US"/>
              <a:t> others. </a:t>
            </a:r>
            <a:r>
              <a:rPr b="1" lang="en-US"/>
              <a:t>Caring</a:t>
            </a:r>
            <a:r>
              <a:rPr lang="en-US"/>
              <a:t> for </a:t>
            </a:r>
            <a:r>
              <a:rPr b="1" lang="en-US"/>
              <a:t>yourself</a:t>
            </a:r>
            <a:r>
              <a:rPr lang="en-US"/>
              <a:t> is one of the most </a:t>
            </a:r>
            <a:r>
              <a:rPr b="1" lang="en-US"/>
              <a:t>important</a:t>
            </a:r>
            <a:r>
              <a:rPr lang="en-US"/>
              <a:t>—and one of the most often forgotten—things you can do as a </a:t>
            </a:r>
            <a:r>
              <a:rPr b="1" lang="en-US"/>
              <a:t>caregiver</a:t>
            </a:r>
            <a:r>
              <a:rPr lang="en-US"/>
              <a:t>. When your needs are taken </a:t>
            </a:r>
            <a:r>
              <a:rPr b="1" lang="en-US"/>
              <a:t>care</a:t>
            </a:r>
            <a:r>
              <a:rPr lang="en-US"/>
              <a:t> of, the person you </a:t>
            </a:r>
            <a:r>
              <a:rPr b="1" lang="en-US"/>
              <a:t>care</a:t>
            </a:r>
            <a:r>
              <a:rPr lang="en-US"/>
              <a:t> for will benefit, too. Self Care is about being gentle with yourself.  It is about taking care of you so that your tank is full enough to care for others.  </a:t>
            </a:r>
            <a:endParaRPr/>
          </a:p>
        </p:txBody>
      </p:sp>
      <p:sp>
        <p:nvSpPr>
          <p:cNvPr id="605" name="Google Shape;60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t>Glover</a:t>
            </a:r>
            <a:endParaRPr u="sng"/>
          </a:p>
          <a:p>
            <a:pPr indent="0" lvl="0" marL="0" rtl="0" algn="l">
              <a:spcBef>
                <a:spcPts val="0"/>
              </a:spcBef>
              <a:spcAft>
                <a:spcPts val="0"/>
              </a:spcAft>
              <a:buNone/>
            </a:pPr>
            <a:r>
              <a:rPr lang="en-US"/>
              <a:t>What are the benefits of meditation?</a:t>
            </a:r>
            <a:endParaRPr/>
          </a:p>
          <a:p>
            <a:pPr indent="0" lvl="0" marL="0" rtl="0" algn="l">
              <a:spcBef>
                <a:spcPts val="0"/>
              </a:spcBef>
              <a:spcAft>
                <a:spcPts val="0"/>
              </a:spcAft>
              <a:buNone/>
            </a:pPr>
            <a:r>
              <a:rPr lang="en-US"/>
              <a:t>Meditation has been studied in many clinical trials. The overall evidence supports the effectiveness of meditation for various conditions, including:</a:t>
            </a:r>
            <a:endParaRPr/>
          </a:p>
          <a:p>
            <a:pPr indent="-285750" lvl="0" marL="285750" rtl="0" algn="l">
              <a:spcBef>
                <a:spcPts val="0"/>
              </a:spcBef>
              <a:spcAft>
                <a:spcPts val="0"/>
              </a:spcAft>
              <a:buClr>
                <a:schemeClr val="dk1"/>
              </a:buClr>
              <a:buSzPts val="1200"/>
              <a:buFont typeface="Arial"/>
              <a:buChar char="•"/>
            </a:pPr>
            <a:r>
              <a:rPr lang="en-US"/>
              <a:t>Stress</a:t>
            </a:r>
            <a:endParaRPr/>
          </a:p>
          <a:p>
            <a:pPr indent="-285750" lvl="0" marL="285750" rtl="0" algn="l">
              <a:spcBef>
                <a:spcPts val="0"/>
              </a:spcBef>
              <a:spcAft>
                <a:spcPts val="0"/>
              </a:spcAft>
              <a:buClr>
                <a:schemeClr val="dk1"/>
              </a:buClr>
              <a:buSzPts val="1200"/>
              <a:buFont typeface="Arial"/>
              <a:buChar char="•"/>
            </a:pPr>
            <a:r>
              <a:rPr lang="en-US"/>
              <a:t>Anxiety</a:t>
            </a:r>
            <a:endParaRPr/>
          </a:p>
          <a:p>
            <a:pPr indent="-285750" lvl="0" marL="285750" rtl="0" algn="l">
              <a:spcBef>
                <a:spcPts val="0"/>
              </a:spcBef>
              <a:spcAft>
                <a:spcPts val="0"/>
              </a:spcAft>
              <a:buClr>
                <a:schemeClr val="dk1"/>
              </a:buClr>
              <a:buSzPts val="1200"/>
              <a:buFont typeface="Arial"/>
              <a:buChar char="•"/>
            </a:pPr>
            <a:r>
              <a:rPr lang="en-US"/>
              <a:t>Pain</a:t>
            </a:r>
            <a:endParaRPr/>
          </a:p>
          <a:p>
            <a:pPr indent="-285750" lvl="0" marL="285750" rtl="0" algn="l">
              <a:spcBef>
                <a:spcPts val="0"/>
              </a:spcBef>
              <a:spcAft>
                <a:spcPts val="0"/>
              </a:spcAft>
              <a:buClr>
                <a:schemeClr val="dk1"/>
              </a:buClr>
              <a:buSzPts val="1200"/>
              <a:buFont typeface="Arial"/>
              <a:buChar char="•"/>
            </a:pPr>
            <a:r>
              <a:rPr lang="en-US"/>
              <a:t>Depression</a:t>
            </a:r>
            <a:endParaRPr/>
          </a:p>
          <a:p>
            <a:pPr indent="-285750" lvl="0" marL="285750" rtl="0" algn="l">
              <a:spcBef>
                <a:spcPts val="0"/>
              </a:spcBef>
              <a:spcAft>
                <a:spcPts val="0"/>
              </a:spcAft>
              <a:buClr>
                <a:schemeClr val="dk1"/>
              </a:buClr>
              <a:buSzPts val="1200"/>
              <a:buFont typeface="Arial"/>
              <a:buChar char="•"/>
            </a:pPr>
            <a:r>
              <a:rPr lang="en-US"/>
              <a:t>Insomnia</a:t>
            </a:r>
            <a:endParaRPr/>
          </a:p>
          <a:p>
            <a:pPr indent="-285750" lvl="0" marL="285750" rtl="0" algn="l">
              <a:spcBef>
                <a:spcPts val="0"/>
              </a:spcBef>
              <a:spcAft>
                <a:spcPts val="0"/>
              </a:spcAft>
              <a:buClr>
                <a:schemeClr val="dk1"/>
              </a:buClr>
              <a:buSzPts val="1200"/>
              <a:buFont typeface="Arial"/>
              <a:buChar char="•"/>
            </a:pPr>
            <a:r>
              <a:rPr lang="en-US"/>
              <a:t>High blood pressure (hypertension)</a:t>
            </a:r>
            <a:endParaRPr/>
          </a:p>
          <a:p>
            <a:pPr indent="-171450" lvl="0" marL="171450" rtl="0" algn="l">
              <a:lnSpc>
                <a:spcPct val="120000"/>
              </a:lnSpc>
              <a:spcBef>
                <a:spcPts val="1000"/>
              </a:spcBef>
              <a:spcAft>
                <a:spcPts val="0"/>
              </a:spcAft>
              <a:buClr>
                <a:schemeClr val="dk1"/>
              </a:buClr>
              <a:buSzPts val="1200"/>
              <a:buFont typeface="Arial"/>
              <a:buChar char="•"/>
            </a:pPr>
            <a:r>
              <a:rPr lang="en-US" u="sng"/>
              <a:t>BENEFITS:</a:t>
            </a:r>
            <a:endParaRPr/>
          </a:p>
          <a:p>
            <a:pPr indent="-171450" lvl="0" marL="171450" rtl="0" algn="l">
              <a:lnSpc>
                <a:spcPct val="120000"/>
              </a:lnSpc>
              <a:spcBef>
                <a:spcPts val="1000"/>
              </a:spcBef>
              <a:spcAft>
                <a:spcPts val="0"/>
              </a:spcAft>
              <a:buClr>
                <a:schemeClr val="dk1"/>
              </a:buClr>
              <a:buSzPts val="1200"/>
              <a:buFont typeface="Arial"/>
              <a:buChar char="•"/>
            </a:pPr>
            <a:r>
              <a:rPr b="1" lang="en-US"/>
              <a:t>IMPROVES ATTENTION</a:t>
            </a:r>
            <a:endParaRPr/>
          </a:p>
          <a:p>
            <a:pPr indent="-171450" lvl="0" marL="171450" rtl="0" algn="l">
              <a:lnSpc>
                <a:spcPct val="120000"/>
              </a:lnSpc>
              <a:spcBef>
                <a:spcPts val="1000"/>
              </a:spcBef>
              <a:spcAft>
                <a:spcPts val="0"/>
              </a:spcAft>
              <a:buClr>
                <a:schemeClr val="dk1"/>
              </a:buClr>
              <a:buSzPts val="1200"/>
              <a:buFont typeface="Arial"/>
              <a:buChar char="•"/>
            </a:pPr>
            <a:r>
              <a:rPr b="1" lang="en-US"/>
              <a:t>DEVELOPS EMOTIONAL REGULATION</a:t>
            </a:r>
            <a:endParaRPr/>
          </a:p>
          <a:p>
            <a:pPr indent="-171450" lvl="0" marL="171450" rtl="0" algn="l">
              <a:lnSpc>
                <a:spcPct val="120000"/>
              </a:lnSpc>
              <a:spcBef>
                <a:spcPts val="1000"/>
              </a:spcBef>
              <a:spcAft>
                <a:spcPts val="0"/>
              </a:spcAft>
              <a:buClr>
                <a:schemeClr val="dk1"/>
              </a:buClr>
              <a:buSzPts val="1200"/>
              <a:buFont typeface="Arial"/>
              <a:buChar char="•"/>
            </a:pPr>
            <a:r>
              <a:rPr b="1" lang="en-US"/>
              <a:t>ADAPTABILITY &amp; AWARENESS</a:t>
            </a:r>
            <a:endParaRPr/>
          </a:p>
          <a:p>
            <a:pPr indent="-171450" lvl="0" marL="171450" rtl="0" algn="l">
              <a:lnSpc>
                <a:spcPct val="120000"/>
              </a:lnSpc>
              <a:spcBef>
                <a:spcPts val="1000"/>
              </a:spcBef>
              <a:spcAft>
                <a:spcPts val="0"/>
              </a:spcAft>
              <a:buClr>
                <a:schemeClr val="dk1"/>
              </a:buClr>
              <a:buSzPts val="1200"/>
              <a:buFont typeface="Arial"/>
              <a:buChar char="•"/>
            </a:pPr>
            <a:r>
              <a:rPr b="1" lang="en-US"/>
              <a:t>BUILDS COMPASSION &amp; EMPATHY</a:t>
            </a:r>
            <a:endParaRPr/>
          </a:p>
          <a:p>
            <a:pPr indent="-171450" lvl="0" marL="171450" rtl="0" algn="l">
              <a:lnSpc>
                <a:spcPct val="120000"/>
              </a:lnSpc>
              <a:spcBef>
                <a:spcPts val="1000"/>
              </a:spcBef>
              <a:spcAft>
                <a:spcPts val="0"/>
              </a:spcAft>
              <a:buClr>
                <a:schemeClr val="dk1"/>
              </a:buClr>
              <a:buSzPts val="1200"/>
              <a:buFont typeface="Arial"/>
              <a:buChar char="•"/>
            </a:pPr>
            <a:r>
              <a:rPr b="1" lang="en-US"/>
              <a:t>CALMING &amp; SELF-REGULATION</a:t>
            </a:r>
            <a:endParaRPr/>
          </a:p>
          <a:p>
            <a:pPr indent="-171450" lvl="0" marL="171450" rtl="0" algn="l">
              <a:lnSpc>
                <a:spcPct val="120000"/>
              </a:lnSpc>
              <a:spcBef>
                <a:spcPts val="1000"/>
              </a:spcBef>
              <a:spcAft>
                <a:spcPts val="0"/>
              </a:spcAft>
              <a:buClr>
                <a:schemeClr val="dk1"/>
              </a:buClr>
              <a:buSzPts val="1200"/>
              <a:buFont typeface="Arial"/>
              <a:buChar char="•"/>
            </a:pPr>
            <a:r>
              <a:rPr b="1" lang="en-US"/>
              <a:t>RESILIENCE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we will present a short video that will introduce you to the healing benefits of a brief meditation.</a:t>
            </a:r>
            <a:endParaRPr/>
          </a:p>
          <a:p>
            <a:pPr indent="0" lvl="0" marL="0" rtl="0" algn="l">
              <a:spcBef>
                <a:spcPts val="0"/>
              </a:spcBef>
              <a:spcAft>
                <a:spcPts val="0"/>
              </a:spcAft>
              <a:buNone/>
            </a:pPr>
            <a:r>
              <a:t/>
            </a:r>
            <a:endParaRPr/>
          </a:p>
        </p:txBody>
      </p:sp>
      <p:sp>
        <p:nvSpPr>
          <p:cNvPr id="611" name="Google Shape;61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In addition to meditation, many feel supported when sharing their feelings with others that have similar backgrounds.  The Mental Health Association in New Jersey, in collaboration with the New Jersey Department of Human Services' Division of Mental Health and Addiction Services, offers emotional support groups, like </a:t>
            </a:r>
            <a:r>
              <a:rPr i="1" lang="en-US"/>
              <a:t>Teacher Talk</a:t>
            </a:r>
            <a:r>
              <a:rPr lang="en-US"/>
              <a:t>, and individual counseling from trained staff.   These services are 100% free.  For additional support groups or more information about these wellness-driven services, you may visit www.mhanj.org/njhope.</a:t>
            </a:r>
            <a:endParaRPr/>
          </a:p>
        </p:txBody>
      </p:sp>
      <p:sp>
        <p:nvSpPr>
          <p:cNvPr id="637" name="Google Shape;63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The next two slides contain resources for you</a:t>
            </a:r>
            <a:r>
              <a:rPr lang="en-US"/>
              <a:t>Here are some resources for you.  </a:t>
            </a:r>
            <a:endParaRPr/>
          </a:p>
        </p:txBody>
      </p:sp>
      <p:sp>
        <p:nvSpPr>
          <p:cNvPr id="648" name="Google Shape;64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More Resources</a:t>
            </a:r>
            <a:endParaRPr/>
          </a:p>
        </p:txBody>
      </p:sp>
      <p:sp>
        <p:nvSpPr>
          <p:cNvPr id="654" name="Google Shape;65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We have an exit ticket for you.  Please click the link and provide your feedback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https://forms.gle/rBVEU5TRfNBJa7rs8</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Copy and paste the link into the chat box to finish the exit ticket.</a:t>
            </a:r>
            <a:endParaRPr/>
          </a:p>
          <a:p>
            <a:pPr indent="0" lvl="0" marL="0" rtl="0" algn="l">
              <a:spcBef>
                <a:spcPts val="0"/>
              </a:spcBef>
              <a:spcAft>
                <a:spcPts val="0"/>
              </a:spcAft>
              <a:buNone/>
            </a:pPr>
            <a:r>
              <a:rPr lang="en-US"/>
              <a:t>Questions will go there.  </a:t>
            </a:r>
            <a:endParaRPr/>
          </a:p>
        </p:txBody>
      </p:sp>
      <p:sp>
        <p:nvSpPr>
          <p:cNvPr id="661" name="Google Shape;66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McKoy</a:t>
            </a:r>
            <a:endParaRPr b="1" u="sng"/>
          </a:p>
          <a:p>
            <a:pPr indent="0" lvl="0" marL="0" rtl="0" algn="l">
              <a:spcBef>
                <a:spcPts val="0"/>
              </a:spcBef>
              <a:spcAft>
                <a:spcPts val="0"/>
              </a:spcAft>
              <a:buNone/>
            </a:pPr>
            <a:r>
              <a:rPr lang="en-US"/>
              <a:t>Today’s purpose</a:t>
            </a:r>
            <a:r>
              <a:rPr lang="en-US"/>
              <a:t> is to obtain tangible &amp; </a:t>
            </a:r>
            <a:r>
              <a:rPr lang="en-US"/>
              <a:t>practical</a:t>
            </a:r>
            <a:r>
              <a:rPr lang="en-US"/>
              <a:t> resources that will serve as a </a:t>
            </a:r>
            <a:r>
              <a:rPr lang="en-US"/>
              <a:t>catalyst</a:t>
            </a:r>
            <a:r>
              <a:rPr lang="en-US"/>
              <a:t> for </a:t>
            </a:r>
            <a:r>
              <a:rPr lang="en-US"/>
              <a:t>educating</a:t>
            </a:r>
            <a:r>
              <a:rPr lang="en-US"/>
              <a:t> the whole child.</a:t>
            </a:r>
            <a:endParaRPr b="1" i="0">
              <a:solidFill>
                <a:srgbClr val="222222"/>
              </a:solidFill>
              <a:latin typeface="arial"/>
              <a:ea typeface="arial"/>
              <a:cs typeface="arial"/>
              <a:sym typeface="arial"/>
            </a:endParaRPr>
          </a:p>
          <a:p>
            <a:pPr indent="0" lvl="0" marL="0" rtl="0" algn="l">
              <a:spcBef>
                <a:spcPts val="0"/>
              </a:spcBef>
              <a:spcAft>
                <a:spcPts val="0"/>
              </a:spcAft>
              <a:buNone/>
            </a:pPr>
            <a:r>
              <a:t/>
            </a:r>
            <a:endParaRPr b="1" i="0">
              <a:solidFill>
                <a:srgbClr val="222222"/>
              </a:solidFill>
              <a:latin typeface="arial"/>
              <a:ea typeface="arial"/>
              <a:cs typeface="arial"/>
              <a:sym typeface="arial"/>
            </a:endParaRPr>
          </a:p>
          <a:p>
            <a:pPr indent="0" lvl="0" marL="0" rtl="0" algn="l">
              <a:spcBef>
                <a:spcPts val="0"/>
              </a:spcBef>
              <a:spcAft>
                <a:spcPts val="0"/>
              </a:spcAft>
              <a:buNone/>
            </a:pPr>
            <a:r>
              <a:rPr b="1" i="0" lang="en-US">
                <a:solidFill>
                  <a:srgbClr val="222222"/>
                </a:solidFill>
                <a:latin typeface="arial"/>
                <a:ea typeface="arial"/>
                <a:cs typeface="arial"/>
                <a:sym typeface="arial"/>
              </a:rPr>
              <a:t>Goals</a:t>
            </a:r>
            <a:r>
              <a:rPr b="0" i="0" lang="en-US">
                <a:solidFill>
                  <a:srgbClr val="222222"/>
                </a:solidFill>
                <a:latin typeface="arial"/>
                <a:ea typeface="arial"/>
                <a:cs typeface="arial"/>
                <a:sym typeface="arial"/>
              </a:rPr>
              <a:t> are general intentions </a:t>
            </a:r>
            <a:r>
              <a:rPr lang="en-US">
                <a:solidFill>
                  <a:srgbClr val="222222"/>
                </a:solidFill>
                <a:latin typeface="arial"/>
                <a:ea typeface="arial"/>
                <a:cs typeface="arial"/>
                <a:sym typeface="arial"/>
              </a:rPr>
              <a:t>toward</a:t>
            </a:r>
            <a:r>
              <a:rPr b="0" i="0" lang="en-US">
                <a:solidFill>
                  <a:srgbClr val="222222"/>
                </a:solidFill>
                <a:latin typeface="arial"/>
                <a:ea typeface="arial"/>
                <a:cs typeface="arial"/>
                <a:sym typeface="arial"/>
              </a:rPr>
              <a:t> the attainment </a:t>
            </a:r>
            <a:r>
              <a:rPr b="1" i="0" lang="en-US">
                <a:solidFill>
                  <a:srgbClr val="222222"/>
                </a:solidFill>
                <a:latin typeface="arial"/>
                <a:ea typeface="arial"/>
                <a:cs typeface="arial"/>
                <a:sym typeface="arial"/>
              </a:rPr>
              <a:t>of</a:t>
            </a:r>
            <a:r>
              <a:rPr b="0" i="0" lang="en-US">
                <a:solidFill>
                  <a:srgbClr val="222222"/>
                </a:solidFill>
                <a:latin typeface="arial"/>
                <a:ea typeface="arial"/>
                <a:cs typeface="arial"/>
                <a:sym typeface="arial"/>
              </a:rPr>
              <a:t> something</a:t>
            </a:r>
            <a:r>
              <a:rPr lang="en-US">
                <a:solidFill>
                  <a:srgbClr val="222222"/>
                </a:solidFill>
                <a:latin typeface="arial"/>
                <a:ea typeface="arial"/>
                <a:cs typeface="arial"/>
                <a:sym typeface="arial"/>
              </a:rPr>
              <a:t>. </a:t>
            </a:r>
            <a:r>
              <a:rPr b="0" i="0" lang="en-US">
                <a:solidFill>
                  <a:srgbClr val="222222"/>
                </a:solidFill>
                <a:latin typeface="arial"/>
                <a:ea typeface="arial"/>
                <a:cs typeface="arial"/>
                <a:sym typeface="arial"/>
              </a:rPr>
              <a:t> </a:t>
            </a:r>
            <a:r>
              <a:rPr lang="en-US">
                <a:solidFill>
                  <a:srgbClr val="222222"/>
                </a:solidFill>
                <a:latin typeface="arial"/>
                <a:ea typeface="arial"/>
                <a:cs typeface="arial"/>
                <a:sym typeface="arial"/>
              </a:rPr>
              <a:t>While</a:t>
            </a:r>
            <a:r>
              <a:rPr b="0" i="0" lang="en-US">
                <a:solidFill>
                  <a:srgbClr val="222222"/>
                </a:solidFill>
                <a:latin typeface="arial"/>
                <a:ea typeface="arial"/>
                <a:cs typeface="arial"/>
                <a:sym typeface="arial"/>
              </a:rPr>
              <a:t> </a:t>
            </a:r>
            <a:r>
              <a:rPr b="1" i="0" lang="en-US">
                <a:solidFill>
                  <a:srgbClr val="222222"/>
                </a:solidFill>
                <a:latin typeface="arial"/>
                <a:ea typeface="arial"/>
                <a:cs typeface="arial"/>
                <a:sym typeface="arial"/>
              </a:rPr>
              <a:t>objectives</a:t>
            </a:r>
            <a:r>
              <a:rPr b="0" i="0" lang="en-US">
                <a:solidFill>
                  <a:srgbClr val="222222"/>
                </a:solidFill>
                <a:latin typeface="arial"/>
                <a:ea typeface="arial"/>
                <a:cs typeface="arial"/>
                <a:sym typeface="arial"/>
              </a:rPr>
              <a:t> are precise actions </a:t>
            </a:r>
            <a:r>
              <a:rPr i="0" lang="en-US">
                <a:solidFill>
                  <a:srgbClr val="222222"/>
                </a:solidFill>
                <a:latin typeface="arial"/>
                <a:ea typeface="arial"/>
                <a:cs typeface="arial"/>
                <a:sym typeface="arial"/>
              </a:rPr>
              <a:t>for</a:t>
            </a:r>
            <a:r>
              <a:rPr b="0" i="0" lang="en-US">
                <a:solidFill>
                  <a:srgbClr val="222222"/>
                </a:solidFill>
                <a:latin typeface="arial"/>
                <a:ea typeface="arial"/>
                <a:cs typeface="arial"/>
                <a:sym typeface="arial"/>
              </a:rPr>
              <a:t> </a:t>
            </a:r>
            <a:r>
              <a:rPr lang="en-US">
                <a:solidFill>
                  <a:srgbClr val="222222"/>
                </a:solidFill>
                <a:latin typeface="arial"/>
                <a:ea typeface="arial"/>
                <a:cs typeface="arial"/>
                <a:sym typeface="arial"/>
              </a:rPr>
              <a:t>the accomplishment</a:t>
            </a:r>
            <a:r>
              <a:rPr b="0" i="0" lang="en-US">
                <a:solidFill>
                  <a:srgbClr val="222222"/>
                </a:solidFill>
                <a:latin typeface="arial"/>
                <a:ea typeface="arial"/>
                <a:cs typeface="arial"/>
                <a:sym typeface="arial"/>
              </a:rPr>
              <a:t> </a:t>
            </a:r>
            <a:r>
              <a:rPr i="0" lang="en-US">
                <a:solidFill>
                  <a:srgbClr val="222222"/>
                </a:solidFill>
                <a:latin typeface="arial"/>
                <a:ea typeface="arial"/>
                <a:cs typeface="arial"/>
                <a:sym typeface="arial"/>
              </a:rPr>
              <a:t>of</a:t>
            </a:r>
            <a:r>
              <a:rPr b="0" i="0" lang="en-US">
                <a:solidFill>
                  <a:srgbClr val="222222"/>
                </a:solidFill>
                <a:latin typeface="arial"/>
                <a:ea typeface="arial"/>
                <a:cs typeface="arial"/>
                <a:sym typeface="arial"/>
              </a:rPr>
              <a:t> a specific task</a:t>
            </a:r>
            <a:r>
              <a:rPr lang="en-US">
                <a:solidFill>
                  <a:srgbClr val="222222"/>
                </a:solidFill>
                <a:latin typeface="arial"/>
                <a:ea typeface="arial"/>
                <a:cs typeface="arial"/>
                <a:sym typeface="arial"/>
              </a:rPr>
              <a:t>....</a:t>
            </a:r>
            <a:r>
              <a:rPr b="1" i="0" lang="en-US">
                <a:solidFill>
                  <a:srgbClr val="222222"/>
                </a:solidFill>
                <a:latin typeface="arial"/>
                <a:ea typeface="arial"/>
                <a:cs typeface="arial"/>
                <a:sym typeface="arial"/>
              </a:rPr>
              <a:t>Goals</a:t>
            </a:r>
            <a:r>
              <a:rPr b="0" i="0" lang="en-US">
                <a:solidFill>
                  <a:srgbClr val="222222"/>
                </a:solidFill>
                <a:latin typeface="arial"/>
                <a:ea typeface="arial"/>
                <a:cs typeface="arial"/>
                <a:sym typeface="arial"/>
              </a:rPr>
              <a:t> may be set </a:t>
            </a:r>
            <a:r>
              <a:rPr i="0" lang="en-US">
                <a:solidFill>
                  <a:srgbClr val="222222"/>
                </a:solidFill>
                <a:latin typeface="arial"/>
                <a:ea typeface="arial"/>
                <a:cs typeface="arial"/>
                <a:sym typeface="arial"/>
              </a:rPr>
              <a:t>for</a:t>
            </a:r>
            <a:r>
              <a:rPr b="0" i="0" lang="en-US">
                <a:solidFill>
                  <a:srgbClr val="222222"/>
                </a:solidFill>
                <a:latin typeface="arial"/>
                <a:ea typeface="arial"/>
                <a:cs typeface="arial"/>
                <a:sym typeface="arial"/>
              </a:rPr>
              <a:t> a </a:t>
            </a:r>
            <a:r>
              <a:rPr lang="en-US">
                <a:solidFill>
                  <a:srgbClr val="222222"/>
                </a:solidFill>
                <a:latin typeface="arial"/>
                <a:ea typeface="arial"/>
                <a:cs typeface="arial"/>
                <a:sym typeface="arial"/>
              </a:rPr>
              <a:t>long</a:t>
            </a:r>
            <a:r>
              <a:rPr b="0" i="0" lang="en-US">
                <a:solidFill>
                  <a:srgbClr val="222222"/>
                </a:solidFill>
                <a:latin typeface="arial"/>
                <a:ea typeface="arial"/>
                <a:cs typeface="arial"/>
                <a:sym typeface="arial"/>
              </a:rPr>
              <a:t> term </a:t>
            </a:r>
            <a:r>
              <a:rPr lang="en-US">
                <a:solidFill>
                  <a:srgbClr val="222222"/>
                </a:solidFill>
                <a:latin typeface="arial"/>
                <a:ea typeface="arial"/>
                <a:cs typeface="arial"/>
                <a:sym typeface="arial"/>
              </a:rPr>
              <a:t>but, </a:t>
            </a:r>
            <a:r>
              <a:rPr b="1" lang="en-US">
                <a:solidFill>
                  <a:srgbClr val="222222"/>
                </a:solidFill>
                <a:latin typeface="arial"/>
                <a:ea typeface="arial"/>
                <a:cs typeface="arial"/>
                <a:sym typeface="arial"/>
              </a:rPr>
              <a:t>objectives</a:t>
            </a:r>
            <a:r>
              <a:rPr b="0" i="0" lang="en-US">
                <a:solidFill>
                  <a:srgbClr val="222222"/>
                </a:solidFill>
                <a:latin typeface="arial"/>
                <a:ea typeface="arial"/>
                <a:cs typeface="arial"/>
                <a:sym typeface="arial"/>
              </a:rPr>
              <a:t> may </a:t>
            </a:r>
            <a:r>
              <a:rPr lang="en-US">
                <a:solidFill>
                  <a:srgbClr val="222222"/>
                </a:solidFill>
                <a:latin typeface="arial"/>
                <a:ea typeface="arial"/>
                <a:cs typeface="arial"/>
                <a:sym typeface="arial"/>
              </a:rPr>
              <a:t>rest</a:t>
            </a:r>
            <a:r>
              <a:rPr b="0" i="0" lang="en-US">
                <a:solidFill>
                  <a:srgbClr val="222222"/>
                </a:solidFill>
                <a:latin typeface="arial"/>
                <a:ea typeface="arial"/>
                <a:cs typeface="arial"/>
                <a:sym typeface="arial"/>
              </a:rPr>
              <a:t> </a:t>
            </a:r>
            <a:r>
              <a:rPr b="1" i="0" lang="en-US">
                <a:solidFill>
                  <a:srgbClr val="222222"/>
                </a:solidFill>
                <a:latin typeface="arial"/>
                <a:ea typeface="arial"/>
                <a:cs typeface="arial"/>
                <a:sym typeface="arial"/>
              </a:rPr>
              <a:t>within</a:t>
            </a:r>
            <a:r>
              <a:rPr lang="en-US">
                <a:solidFill>
                  <a:srgbClr val="222222"/>
                </a:solidFill>
                <a:latin typeface="arial"/>
                <a:ea typeface="arial"/>
                <a:cs typeface="arial"/>
                <a:sym typeface="arial"/>
              </a:rPr>
              <a:t> a</a:t>
            </a:r>
            <a:r>
              <a:rPr b="0" i="0" lang="en-US">
                <a:solidFill>
                  <a:srgbClr val="222222"/>
                </a:solidFill>
                <a:latin typeface="arial"/>
                <a:ea typeface="arial"/>
                <a:cs typeface="arial"/>
                <a:sym typeface="arial"/>
              </a:rPr>
              <a:t> </a:t>
            </a:r>
            <a:r>
              <a:rPr i="0" lang="en-US">
                <a:solidFill>
                  <a:srgbClr val="222222"/>
                </a:solidFill>
                <a:latin typeface="arial"/>
                <a:ea typeface="arial"/>
                <a:cs typeface="arial"/>
                <a:sym typeface="arial"/>
              </a:rPr>
              <a:t>goal</a:t>
            </a:r>
            <a:r>
              <a:rPr lang="en-US">
                <a:solidFill>
                  <a:srgbClr val="222222"/>
                </a:solidFill>
                <a:latin typeface="arial"/>
                <a:ea typeface="arial"/>
                <a:cs typeface="arial"/>
                <a:sym typeface="arial"/>
              </a:rPr>
              <a:t> and can be acquired in a </a:t>
            </a:r>
            <a:r>
              <a:rPr b="1" lang="en-US">
                <a:solidFill>
                  <a:srgbClr val="222222"/>
                </a:solidFill>
                <a:latin typeface="arial"/>
                <a:ea typeface="arial"/>
                <a:cs typeface="arial"/>
                <a:sym typeface="arial"/>
              </a:rPr>
              <a:t>short </a:t>
            </a:r>
            <a:r>
              <a:rPr lang="en-US">
                <a:solidFill>
                  <a:srgbClr val="222222"/>
                </a:solidFill>
                <a:latin typeface="arial"/>
                <a:ea typeface="arial"/>
                <a:cs typeface="arial"/>
                <a:sym typeface="arial"/>
              </a:rPr>
              <a:t>amount of time.</a:t>
            </a:r>
            <a:endParaRPr i="0">
              <a:solidFill>
                <a:srgbClr val="222222"/>
              </a:solidFill>
              <a:latin typeface="arial"/>
              <a:ea typeface="arial"/>
              <a:cs typeface="arial"/>
              <a:sym typeface="arial"/>
            </a:endParaRPr>
          </a:p>
          <a:p>
            <a:pPr indent="0" lvl="0" marL="0" rtl="0" algn="l">
              <a:spcBef>
                <a:spcPts val="0"/>
              </a:spcBef>
              <a:spcAft>
                <a:spcPts val="0"/>
              </a:spcAft>
              <a:buNone/>
            </a:pPr>
            <a:r>
              <a:t/>
            </a:r>
            <a:endParaRPr b="0" i="0">
              <a:solidFill>
                <a:srgbClr val="222222"/>
              </a:solidFill>
              <a:latin typeface="arial"/>
              <a:ea typeface="arial"/>
              <a:cs typeface="arial"/>
              <a:sym typeface="arial"/>
            </a:endParaRPr>
          </a:p>
          <a:p>
            <a:pPr indent="0" lvl="0" marL="0" rtl="0" algn="l">
              <a:spcBef>
                <a:spcPts val="0"/>
              </a:spcBef>
              <a:spcAft>
                <a:spcPts val="0"/>
              </a:spcAft>
              <a:buNone/>
            </a:pPr>
            <a:r>
              <a:rPr lang="en-US">
                <a:solidFill>
                  <a:srgbClr val="222222"/>
                </a:solidFill>
                <a:latin typeface="arial"/>
                <a:ea typeface="arial"/>
                <a:cs typeface="arial"/>
                <a:sym typeface="arial"/>
              </a:rPr>
              <a:t>Our ultimate, joint </a:t>
            </a:r>
            <a:r>
              <a:rPr b="1" lang="en-US">
                <a:solidFill>
                  <a:srgbClr val="222222"/>
                </a:solidFill>
                <a:latin typeface="arial"/>
                <a:ea typeface="arial"/>
                <a:cs typeface="arial"/>
                <a:sym typeface="arial"/>
              </a:rPr>
              <a:t>goal</a:t>
            </a:r>
            <a:r>
              <a:rPr lang="en-US">
                <a:solidFill>
                  <a:srgbClr val="222222"/>
                </a:solidFill>
                <a:latin typeface="arial"/>
                <a:ea typeface="arial"/>
                <a:cs typeface="arial"/>
                <a:sym typeface="arial"/>
              </a:rPr>
              <a:t> is to become a SEL District. A district where the very essence of Social Emotional </a:t>
            </a:r>
            <a:r>
              <a:rPr lang="en-US">
                <a:solidFill>
                  <a:srgbClr val="222222"/>
                </a:solidFill>
                <a:latin typeface="arial"/>
                <a:ea typeface="arial"/>
                <a:cs typeface="arial"/>
                <a:sym typeface="arial"/>
              </a:rPr>
              <a:t>Learning</a:t>
            </a:r>
            <a:r>
              <a:rPr lang="en-US">
                <a:solidFill>
                  <a:srgbClr val="222222"/>
                </a:solidFill>
                <a:latin typeface="arial"/>
                <a:ea typeface="arial"/>
                <a:cs typeface="arial"/>
                <a:sym typeface="arial"/>
              </a:rPr>
              <a:t> and Mental Wellness becomes an organic process. Right, it’s not isolated activities, it’s not push-in or pull-out from a School Counselor, it’s woven into the fabric of our daily operations and instructional practices.</a:t>
            </a:r>
            <a:endParaRPr>
              <a:solidFill>
                <a:srgbClr val="222222"/>
              </a:solidFill>
              <a:latin typeface="arial"/>
              <a:ea typeface="arial"/>
              <a:cs typeface="arial"/>
              <a:sym typeface="arial"/>
            </a:endParaRPr>
          </a:p>
          <a:p>
            <a:pPr indent="0" lvl="0" marL="0" rtl="0" algn="l">
              <a:spcBef>
                <a:spcPts val="0"/>
              </a:spcBef>
              <a:spcAft>
                <a:spcPts val="0"/>
              </a:spcAft>
              <a:buNone/>
            </a:pPr>
            <a:r>
              <a:t/>
            </a:r>
            <a:endParaRPr>
              <a:solidFill>
                <a:srgbClr val="222222"/>
              </a:solidFill>
              <a:latin typeface="arial"/>
              <a:ea typeface="arial"/>
              <a:cs typeface="arial"/>
              <a:sym typeface="arial"/>
            </a:endParaRPr>
          </a:p>
          <a:p>
            <a:pPr indent="0" lvl="0" marL="0" rtl="0" algn="l">
              <a:spcBef>
                <a:spcPts val="0"/>
              </a:spcBef>
              <a:spcAft>
                <a:spcPts val="0"/>
              </a:spcAft>
              <a:buNone/>
            </a:pPr>
            <a:r>
              <a:rPr lang="en-US">
                <a:solidFill>
                  <a:srgbClr val="222222"/>
                </a:solidFill>
                <a:latin typeface="arial"/>
                <a:ea typeface="arial"/>
                <a:cs typeface="arial"/>
                <a:sym typeface="arial"/>
              </a:rPr>
              <a:t>Our </a:t>
            </a:r>
            <a:r>
              <a:rPr b="1" lang="en-US">
                <a:solidFill>
                  <a:srgbClr val="222222"/>
                </a:solidFill>
                <a:latin typeface="arial"/>
                <a:ea typeface="arial"/>
                <a:cs typeface="arial"/>
                <a:sym typeface="arial"/>
              </a:rPr>
              <a:t>objectives</a:t>
            </a:r>
            <a:r>
              <a:rPr lang="en-US">
                <a:solidFill>
                  <a:srgbClr val="222222"/>
                </a:solidFill>
                <a:latin typeface="arial"/>
                <a:ea typeface="arial"/>
                <a:cs typeface="arial"/>
                <a:sym typeface="arial"/>
              </a:rPr>
              <a:t> are: </a:t>
            </a:r>
            <a:endParaRPr>
              <a:solidFill>
                <a:srgbClr val="222222"/>
              </a:solidFill>
              <a:latin typeface="arial"/>
              <a:ea typeface="arial"/>
              <a:cs typeface="arial"/>
              <a:sym typeface="arial"/>
            </a:endParaRPr>
          </a:p>
          <a:p>
            <a:pPr indent="-317500" lvl="0" marL="457200" rtl="0" algn="l">
              <a:spcBef>
                <a:spcPts val="0"/>
              </a:spcBef>
              <a:spcAft>
                <a:spcPts val="0"/>
              </a:spcAft>
              <a:buClr>
                <a:srgbClr val="222222"/>
              </a:buClr>
              <a:buSzPts val="1400"/>
              <a:buFont typeface="arial"/>
              <a:buChar char="●"/>
            </a:pPr>
            <a:r>
              <a:rPr lang="en-US">
                <a:solidFill>
                  <a:srgbClr val="222222"/>
                </a:solidFill>
                <a:latin typeface="arial"/>
                <a:ea typeface="arial"/>
                <a:cs typeface="arial"/>
                <a:sym typeface="arial"/>
              </a:rPr>
              <a:t>To utilize the </a:t>
            </a:r>
            <a:r>
              <a:rPr b="1" lang="en-US">
                <a:solidFill>
                  <a:srgbClr val="222222"/>
                </a:solidFill>
                <a:latin typeface="arial"/>
                <a:ea typeface="arial"/>
                <a:cs typeface="arial"/>
                <a:sym typeface="arial"/>
              </a:rPr>
              <a:t>CASEL </a:t>
            </a:r>
            <a:r>
              <a:rPr b="1" lang="en-US">
                <a:solidFill>
                  <a:srgbClr val="222222"/>
                </a:solidFill>
                <a:latin typeface="arial"/>
                <a:ea typeface="arial"/>
                <a:cs typeface="arial"/>
                <a:sym typeface="arial"/>
              </a:rPr>
              <a:t>Competencies</a:t>
            </a:r>
            <a:r>
              <a:rPr lang="en-US">
                <a:solidFill>
                  <a:srgbClr val="222222"/>
                </a:solidFill>
                <a:latin typeface="arial"/>
                <a:ea typeface="arial"/>
                <a:cs typeface="arial"/>
                <a:sym typeface="arial"/>
              </a:rPr>
              <a:t> in conjunction with the </a:t>
            </a:r>
            <a:r>
              <a:rPr b="1" lang="en-US">
                <a:solidFill>
                  <a:srgbClr val="222222"/>
                </a:solidFill>
                <a:latin typeface="arial"/>
                <a:ea typeface="arial"/>
                <a:cs typeface="arial"/>
                <a:sym typeface="arial"/>
              </a:rPr>
              <a:t>8 Dimensions of Wellness</a:t>
            </a:r>
            <a:endParaRPr b="1">
              <a:solidFill>
                <a:srgbClr val="222222"/>
              </a:solidFill>
              <a:latin typeface="arial"/>
              <a:ea typeface="arial"/>
              <a:cs typeface="arial"/>
              <a:sym typeface="arial"/>
            </a:endParaRPr>
          </a:p>
          <a:p>
            <a:pPr indent="-317500" lvl="0" marL="457200" rtl="0" algn="l">
              <a:spcBef>
                <a:spcPts val="0"/>
              </a:spcBef>
              <a:spcAft>
                <a:spcPts val="0"/>
              </a:spcAft>
              <a:buClr>
                <a:srgbClr val="222222"/>
              </a:buClr>
              <a:buSzPts val="1400"/>
              <a:buFont typeface="arial"/>
              <a:buChar char="●"/>
            </a:pPr>
            <a:r>
              <a:rPr lang="en-US">
                <a:solidFill>
                  <a:srgbClr val="222222"/>
                </a:solidFill>
                <a:latin typeface="arial"/>
                <a:ea typeface="arial"/>
                <a:cs typeface="arial"/>
                <a:sym typeface="arial"/>
              </a:rPr>
              <a:t>To </a:t>
            </a:r>
            <a:r>
              <a:rPr b="1" lang="en-US">
                <a:solidFill>
                  <a:srgbClr val="222222"/>
                </a:solidFill>
                <a:latin typeface="arial"/>
                <a:ea typeface="arial"/>
                <a:cs typeface="arial"/>
                <a:sym typeface="arial"/>
              </a:rPr>
              <a:t>deepen</a:t>
            </a:r>
            <a:r>
              <a:rPr lang="en-US">
                <a:solidFill>
                  <a:srgbClr val="222222"/>
                </a:solidFill>
                <a:latin typeface="arial"/>
                <a:ea typeface="arial"/>
                <a:cs typeface="arial"/>
                <a:sym typeface="arial"/>
              </a:rPr>
              <a:t> our understanding of the importance of </a:t>
            </a:r>
            <a:r>
              <a:rPr b="1" lang="en-US">
                <a:solidFill>
                  <a:srgbClr val="222222"/>
                </a:solidFill>
                <a:latin typeface="arial"/>
                <a:ea typeface="arial"/>
                <a:cs typeface="arial"/>
                <a:sym typeface="arial"/>
              </a:rPr>
              <a:t>self-care &amp; mental wellness</a:t>
            </a:r>
            <a:endParaRPr b="1">
              <a:solidFill>
                <a:srgbClr val="222222"/>
              </a:solidFill>
              <a:latin typeface="arial"/>
              <a:ea typeface="arial"/>
              <a:cs typeface="arial"/>
              <a:sym typeface="arial"/>
            </a:endParaRPr>
          </a:p>
          <a:p>
            <a:pPr indent="-317500" lvl="0" marL="457200" rtl="0" algn="l">
              <a:spcBef>
                <a:spcPts val="0"/>
              </a:spcBef>
              <a:spcAft>
                <a:spcPts val="0"/>
              </a:spcAft>
              <a:buClr>
                <a:srgbClr val="222222"/>
              </a:buClr>
              <a:buSzPts val="1400"/>
              <a:buFont typeface="arial"/>
              <a:buChar char="●"/>
            </a:pPr>
            <a:r>
              <a:rPr lang="en-US">
                <a:solidFill>
                  <a:srgbClr val="222222"/>
                </a:solidFill>
                <a:latin typeface="arial"/>
                <a:ea typeface="arial"/>
                <a:cs typeface="arial"/>
                <a:sym typeface="arial"/>
              </a:rPr>
              <a:t>To </a:t>
            </a:r>
            <a:r>
              <a:rPr b="1" lang="en-US">
                <a:solidFill>
                  <a:srgbClr val="222222"/>
                </a:solidFill>
                <a:latin typeface="arial"/>
                <a:ea typeface="arial"/>
                <a:cs typeface="arial"/>
                <a:sym typeface="arial"/>
              </a:rPr>
              <a:t>provide tools and resources</a:t>
            </a:r>
            <a:r>
              <a:rPr lang="en-US">
                <a:solidFill>
                  <a:srgbClr val="222222"/>
                </a:solidFill>
                <a:latin typeface="arial"/>
                <a:ea typeface="arial"/>
                <a:cs typeface="arial"/>
                <a:sym typeface="arial"/>
              </a:rPr>
              <a:t> that support adults on their journey to becoming </a:t>
            </a:r>
            <a:r>
              <a:rPr b="1" lang="en-US">
                <a:solidFill>
                  <a:srgbClr val="222222"/>
                </a:solidFill>
                <a:latin typeface="arial"/>
                <a:ea typeface="arial"/>
                <a:cs typeface="arial"/>
                <a:sym typeface="arial"/>
              </a:rPr>
              <a:t>more whole</a:t>
            </a:r>
            <a:r>
              <a:rPr lang="en-US">
                <a:solidFill>
                  <a:srgbClr val="222222"/>
                </a:solidFill>
                <a:latin typeface="arial"/>
                <a:ea typeface="arial"/>
                <a:cs typeface="arial"/>
                <a:sym typeface="arial"/>
              </a:rPr>
              <a:t>, </a:t>
            </a:r>
            <a:r>
              <a:rPr lang="en-US">
                <a:solidFill>
                  <a:srgbClr val="222222"/>
                </a:solidFill>
                <a:latin typeface="arial"/>
                <a:ea typeface="arial"/>
                <a:cs typeface="arial"/>
                <a:sym typeface="arial"/>
              </a:rPr>
              <a:t>practice self-care </a:t>
            </a:r>
            <a:r>
              <a:rPr b="1" lang="en-US">
                <a:solidFill>
                  <a:srgbClr val="222222"/>
                </a:solidFill>
                <a:latin typeface="arial"/>
                <a:ea typeface="arial"/>
                <a:cs typeface="arial"/>
                <a:sym typeface="arial"/>
              </a:rPr>
              <a:t>AND</a:t>
            </a:r>
            <a:endParaRPr b="1">
              <a:solidFill>
                <a:srgbClr val="222222"/>
              </a:solidFill>
              <a:latin typeface="arial"/>
              <a:ea typeface="arial"/>
              <a:cs typeface="arial"/>
              <a:sym typeface="arial"/>
            </a:endParaRPr>
          </a:p>
          <a:p>
            <a:pPr indent="-317500" lvl="0" marL="457200" rtl="0" algn="l">
              <a:spcBef>
                <a:spcPts val="0"/>
              </a:spcBef>
              <a:spcAft>
                <a:spcPts val="0"/>
              </a:spcAft>
              <a:buClr>
                <a:srgbClr val="222222"/>
              </a:buClr>
              <a:buSzPts val="1400"/>
              <a:buFont typeface="arial"/>
              <a:buChar char="●"/>
            </a:pPr>
            <a:r>
              <a:rPr lang="en-US">
                <a:solidFill>
                  <a:srgbClr val="222222"/>
                </a:solidFill>
                <a:latin typeface="arial"/>
                <a:ea typeface="arial"/>
                <a:cs typeface="arial"/>
                <a:sym typeface="arial"/>
              </a:rPr>
              <a:t>To </a:t>
            </a:r>
            <a:r>
              <a:rPr b="1" lang="en-US">
                <a:solidFill>
                  <a:srgbClr val="222222"/>
                </a:solidFill>
                <a:latin typeface="arial"/>
                <a:ea typeface="arial"/>
                <a:cs typeface="arial"/>
                <a:sym typeface="arial"/>
              </a:rPr>
              <a:t>encourage intentionality</a:t>
            </a:r>
            <a:r>
              <a:rPr lang="en-US">
                <a:solidFill>
                  <a:srgbClr val="222222"/>
                </a:solidFill>
                <a:latin typeface="arial"/>
                <a:ea typeface="arial"/>
                <a:cs typeface="arial"/>
                <a:sym typeface="arial"/>
              </a:rPr>
              <a:t> as it relates to the implementation of SEL </a:t>
            </a:r>
            <a:r>
              <a:rPr lang="en-US">
                <a:solidFill>
                  <a:srgbClr val="222222"/>
                </a:solidFill>
                <a:latin typeface="arial"/>
                <a:ea typeface="arial"/>
                <a:cs typeface="arial"/>
                <a:sym typeface="arial"/>
              </a:rPr>
              <a:t>Competencies</a:t>
            </a:r>
            <a:r>
              <a:rPr lang="en-US">
                <a:solidFill>
                  <a:srgbClr val="222222"/>
                </a:solidFill>
                <a:latin typeface="arial"/>
                <a:ea typeface="arial"/>
                <a:cs typeface="arial"/>
                <a:sym typeface="arial"/>
              </a:rPr>
              <a:t> &amp; Indicators </a:t>
            </a:r>
            <a:endParaRPr>
              <a:solidFill>
                <a:srgbClr val="222222"/>
              </a:solidFill>
              <a:latin typeface="arial"/>
              <a:ea typeface="arial"/>
              <a:cs typeface="arial"/>
              <a:sym typeface="arial"/>
            </a:endParaRPr>
          </a:p>
          <a:p>
            <a:pPr indent="0" lvl="0" marL="0" rtl="0" algn="l">
              <a:spcBef>
                <a:spcPts val="0"/>
              </a:spcBef>
              <a:spcAft>
                <a:spcPts val="0"/>
              </a:spcAft>
              <a:buNone/>
            </a:pPr>
            <a:r>
              <a:t/>
            </a:r>
            <a:endParaRPr>
              <a:solidFill>
                <a:srgbClr val="222222"/>
              </a:solidFill>
              <a:latin typeface="arial"/>
              <a:ea typeface="arial"/>
              <a:cs typeface="arial"/>
              <a:sym typeface="arial"/>
            </a:endParaRPr>
          </a:p>
          <a:p>
            <a:pPr indent="0" lvl="0" marL="0" rtl="0" algn="l">
              <a:spcBef>
                <a:spcPts val="0"/>
              </a:spcBef>
              <a:spcAft>
                <a:spcPts val="0"/>
              </a:spcAft>
              <a:buNone/>
            </a:pPr>
            <a:r>
              <a:rPr lang="en-US">
                <a:solidFill>
                  <a:srgbClr val="222222"/>
                </a:solidFill>
                <a:latin typeface="arial"/>
                <a:ea typeface="arial"/>
                <a:cs typeface="arial"/>
                <a:sym typeface="arial"/>
              </a:rPr>
              <a:t>At this time, Ms. Chalyce Glover will take us on a journey of exploration through the 8 Dimensions of Wellness. Before Ms. Glover begins, we would like to know how are you feeling today, in this moment? </a:t>
            </a:r>
            <a:endParaRPr/>
          </a:p>
          <a:p>
            <a:pPr indent="0" lvl="0" marL="0" rtl="0" algn="l">
              <a:spcBef>
                <a:spcPts val="0"/>
              </a:spcBef>
              <a:spcAft>
                <a:spcPts val="0"/>
              </a:spcAft>
              <a:buNone/>
            </a:pPr>
            <a:r>
              <a:t/>
            </a:r>
            <a:endParaRPr/>
          </a:p>
        </p:txBody>
      </p:sp>
      <p:sp>
        <p:nvSpPr>
          <p:cNvPr id="219" name="Google Shape;2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Glover &amp; McKoy</a:t>
            </a:r>
            <a:endParaRPr/>
          </a:p>
          <a:p>
            <a:pPr indent="0" lvl="0" marL="0" rtl="0" algn="l">
              <a:spcBef>
                <a:spcPts val="0"/>
              </a:spcBef>
              <a:spcAft>
                <a:spcPts val="0"/>
              </a:spcAft>
              <a:buNone/>
            </a:pPr>
            <a:r>
              <a:t/>
            </a:r>
            <a:endParaRPr/>
          </a:p>
        </p:txBody>
      </p:sp>
      <p:sp>
        <p:nvSpPr>
          <p:cNvPr id="674" name="Google Shape;67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068400e8a_9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068400e8a_9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McKoy</a:t>
            </a:r>
            <a:endParaRPr b="1" u="sng"/>
          </a:p>
          <a:p>
            <a:pPr indent="0" lvl="0" marL="0" rtl="0" algn="l">
              <a:spcBef>
                <a:spcPts val="0"/>
              </a:spcBef>
              <a:spcAft>
                <a:spcPts val="0"/>
              </a:spcAft>
              <a:buNone/>
            </a:pPr>
            <a:r>
              <a:rPr lang="en-US"/>
              <a:t>If you will, please search the extension at the top of the slide and select the emoji that best describes how you feel.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search pollev.com/tamishamckoy298 and select the emoji that best describes your present state of feeling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Ms. Glover….</a:t>
            </a:r>
            <a:endParaRPr/>
          </a:p>
        </p:txBody>
      </p:sp>
      <p:sp>
        <p:nvSpPr>
          <p:cNvPr id="230" name="Google Shape;230;g9068400e8a_9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5: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b="1" lang="en-US"/>
              <a:t>Comment if necessary on the outcome of the poll.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Just as we are not immune to physical health problems, people are not immune to mental and emotional deficiencies and declines. </a:t>
            </a:r>
            <a:endParaRPr/>
          </a:p>
          <a:p>
            <a:pPr indent="0" lvl="0" marL="0" rtl="0" algn="l">
              <a:spcBef>
                <a:spcPts val="0"/>
              </a:spcBef>
              <a:spcAft>
                <a:spcPts val="0"/>
              </a:spcAft>
              <a:buNone/>
            </a:pPr>
            <a:r>
              <a:rPr lang="en-US"/>
              <a:t>As the World Health Organization famously says, “There is no health without mental health.”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we talk about mental health, we’re talking about our mental well-being: our emotions, our thoughts and feelings, our ability to solve problems and overcome difficulties, our social connections, and our understanding of the world around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Mental health is not simply the </a:t>
            </a:r>
            <a:r>
              <a:rPr b="1" lang="en-US" u="sng"/>
              <a:t>absence of mental illness</a:t>
            </a:r>
            <a:r>
              <a:rPr lang="en-US"/>
              <a:t> but also encompasses social, emotional, and behavioral health and the ability to cope </a:t>
            </a:r>
            <a:r>
              <a:rPr b="1" lang="en-US" u="sng"/>
              <a:t>healthily </a:t>
            </a:r>
            <a:r>
              <a:rPr lang="en-US"/>
              <a:t>with life’s challenges.</a:t>
            </a:r>
            <a:endParaRPr/>
          </a:p>
          <a:p>
            <a:pPr indent="0" lvl="0" marL="0" rtl="0" algn="l">
              <a:spcBef>
                <a:spcPts val="0"/>
              </a:spcBef>
              <a:spcAft>
                <a:spcPts val="0"/>
              </a:spcAft>
              <a:buNone/>
            </a:pPr>
            <a:r>
              <a:rPr lang="en-US"/>
              <a:t>Health is: the </a:t>
            </a:r>
            <a:r>
              <a:rPr lang="en-US" cap="none"/>
              <a:t>CONDITION OF BEING OF SOUND BODY WITH EMPHASIS ON FREEDOM FROM PAIN AND DISEASE.</a:t>
            </a:r>
            <a:endParaRPr/>
          </a:p>
          <a:p>
            <a:pPr indent="0" lvl="0" marL="0" rtl="0" algn="l">
              <a:spcBef>
                <a:spcPts val="0"/>
              </a:spcBef>
              <a:spcAft>
                <a:spcPts val="0"/>
              </a:spcAft>
              <a:buNone/>
            </a:pPr>
            <a:r>
              <a:rPr lang="en-US" cap="none"/>
              <a:t>WELLNESS IS: A MULTI-DIMENSIONAL STATE OF WELL-BEING, A HOLISTIC APPROACH TO LIFE THAT ENCOMPASSES PHYSICAL, EMOTIONAL, INTELLECTUAL, SPIRITUAL, SOCIAL, ENVIRONMENTAL, AND OCCUPATIONAL </a:t>
            </a:r>
            <a:r>
              <a:rPr lang="en-US"/>
              <a:t>as well as FINANCIAL aspects.  We will explore these aspect a bit more in the following slides.  </a:t>
            </a:r>
            <a:endParaRPr cap="none"/>
          </a:p>
          <a:p>
            <a:pPr indent="0" lvl="0" marL="0" rtl="0" algn="l">
              <a:spcBef>
                <a:spcPts val="0"/>
              </a:spcBef>
              <a:spcAft>
                <a:spcPts val="0"/>
              </a:spcAft>
              <a:buNone/>
            </a:pPr>
            <a:r>
              <a:t/>
            </a:r>
            <a:endParaRPr cap="none"/>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6" name="Google Shape;23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rPr lang="en-US"/>
              <a:t>According to Swarbrick, Wellness is not the absence of disease, illness, and stress but the presence of: Purpose in life; Active involvement in satisfying work and play.  Joyful relationships; A healthy body and a living environment of Happiness </a:t>
            </a:r>
            <a:endParaRPr/>
          </a:p>
          <a:p>
            <a:pPr indent="0" lvl="0" marL="0" rtl="0" algn="l">
              <a:spcBef>
                <a:spcPts val="0"/>
              </a:spcBef>
              <a:spcAft>
                <a:spcPts val="0"/>
              </a:spcAft>
              <a:buNone/>
            </a:pPr>
            <a:r>
              <a:rPr lang="en-US"/>
              <a:t>Dunn, H.L. (1961). High-Level Wellness, Beatty Press: Arlington, VA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Self care</a:t>
            </a:r>
            <a:r>
              <a:rPr lang="en-US"/>
              <a:t> is a vital part of maintaining good health and a vibrant life. It’s a way of living that incorporates behaviors that help you to be refreshed, that allow you to replenish your personal motivation, and grow as a person. Wellness is an interactive process of becoming </a:t>
            </a:r>
            <a:r>
              <a:rPr b="1" lang="en-US"/>
              <a:t>aware </a:t>
            </a:r>
            <a:r>
              <a:rPr lang="en-US"/>
              <a:t>of and practicing healthy choices to create a more successful and balanced lifestyle. </a:t>
            </a:r>
            <a:endParaRPr/>
          </a:p>
          <a:p>
            <a:pPr indent="0" lvl="0" marL="0" rtl="0" algn="l">
              <a:spcBef>
                <a:spcPts val="0"/>
              </a:spcBef>
              <a:spcAft>
                <a:spcPts val="0"/>
              </a:spcAft>
              <a:buNone/>
            </a:pPr>
            <a:r>
              <a:rPr b="1" lang="en-US"/>
              <a:t>Wellness </a:t>
            </a:r>
            <a:r>
              <a:rPr lang="en-US"/>
              <a:t>is A direction in which by its nature, moves us toward a more proactive, responsible and healthier existence.</a:t>
            </a:r>
            <a:endParaRPr/>
          </a:p>
          <a:p>
            <a:pPr indent="0" lvl="0" marL="0" rtl="0" algn="l">
              <a:spcBef>
                <a:spcPts val="0"/>
              </a:spcBef>
              <a:spcAft>
                <a:spcPts val="0"/>
              </a:spcAft>
              <a:buNone/>
            </a:pPr>
            <a:r>
              <a:rPr lang="en-US"/>
              <a:t>The integration of the body, mind, and spirit.</a:t>
            </a:r>
            <a:endParaRPr/>
          </a:p>
          <a:p>
            <a:pPr indent="0" lvl="0" marL="0" rtl="0" algn="l">
              <a:spcBef>
                <a:spcPts val="0"/>
              </a:spcBef>
              <a:spcAft>
                <a:spcPts val="0"/>
              </a:spcAft>
              <a:buNone/>
            </a:pPr>
            <a:r>
              <a:rPr lang="en-US"/>
              <a:t>The loving acceptance of ourselves today and the exciting free search for who we choose to become tomorrow.</a:t>
            </a:r>
            <a:endParaRPr/>
          </a:p>
          <a:p>
            <a:pPr indent="0" lvl="0" marL="0" rtl="0" algn="l">
              <a:spcBef>
                <a:spcPts val="0"/>
              </a:spcBef>
              <a:spcAft>
                <a:spcPts val="0"/>
              </a:spcAft>
              <a:buNone/>
            </a:pPr>
            <a:r>
              <a:rPr lang="en-US"/>
              <a:t>Choice living; a compilation of the daily decisions we make that lead us to that person we choose to become.</a:t>
            </a:r>
            <a:endParaRPr/>
          </a:p>
          <a:p>
            <a:pPr indent="0" lvl="0" marL="0" rtl="0" algn="l">
              <a:spcBef>
                <a:spcPts val="0"/>
              </a:spcBef>
              <a:spcAft>
                <a:spcPts val="0"/>
              </a:spcAft>
              <a:buNone/>
            </a:pPr>
            <a:r>
              <a:rPr b="1" lang="en-US"/>
              <a:t>Wellness </a:t>
            </a:r>
            <a:r>
              <a:rPr lang="en-US"/>
              <a:t>is the framework that you can use to organize, understand, and balance your own growth and development. Everything you do, every decision you make, every thought you think, and every attitude and belief you hold fits into this framework made up of the following eight basic concepts:</a:t>
            </a:r>
            <a:endParaRPr/>
          </a:p>
          <a:p>
            <a:pPr indent="0" lvl="0" marL="0" rtl="0" algn="l">
              <a:spcBef>
                <a:spcPts val="0"/>
              </a:spcBef>
              <a:spcAft>
                <a:spcPts val="0"/>
              </a:spcAft>
              <a:buNone/>
            </a:pPr>
            <a:r>
              <a:rPr lang="en-US"/>
              <a:t>How deep is your WELL-ness</a:t>
            </a:r>
            <a:endParaRPr/>
          </a:p>
          <a:p>
            <a:pPr indent="0" lvl="0" marL="0" rtl="0" algn="l">
              <a:spcBef>
                <a:spcPts val="0"/>
              </a:spcBef>
              <a:spcAft>
                <a:spcPts val="0"/>
              </a:spcAft>
              <a:buNone/>
            </a:pPr>
            <a:r>
              <a:rPr lang="en-US" u="sng">
                <a:solidFill>
                  <a:schemeClr val="hlink"/>
                </a:solidFill>
                <a:hlinkClick r:id="rId2"/>
              </a:rPr>
              <a:t>https://www.ferris.edu/RSS/eccc/tools/wellness.htm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go through the eight dimensions of health.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US"/>
              <a:t>1 Swarbrick, M. (March 1997). A wellness model for clients. Mental Health Special Interest Section Quarterly, 20, 1-4.</a:t>
            </a:r>
            <a:endParaRPr/>
          </a:p>
          <a:p>
            <a:pPr indent="0" lvl="0" marL="0" rtl="0" algn="l">
              <a:spcBef>
                <a:spcPts val="0"/>
              </a:spcBef>
              <a:spcAft>
                <a:spcPts val="0"/>
              </a:spcAft>
              <a:buClr>
                <a:schemeClr val="dk1"/>
              </a:buClr>
              <a:buFont typeface="Arial"/>
              <a:buNone/>
            </a:pPr>
            <a:r>
              <a:rPr lang="en-US"/>
              <a:t>2 Swarbrick, M. (2006). A wellness approach. Psychiatric Rehabilitation Journal, 29, (4)</a:t>
            </a:r>
            <a:endParaRPr/>
          </a:p>
          <a:p>
            <a:pPr indent="0" lvl="0" marL="0" rtl="0" algn="l">
              <a:spcBef>
                <a:spcPts val="0"/>
              </a:spcBef>
              <a:spcAft>
                <a:spcPts val="0"/>
              </a:spcAft>
              <a:buClr>
                <a:schemeClr val="dk1"/>
              </a:buClr>
              <a:buFont typeface="Arial"/>
              <a:buNone/>
            </a:pPr>
            <a:r>
              <a:rPr lang="en-US"/>
              <a:t>3 Swarbrick, M. (2009). A wellness and recovery model for state hospitals. Occupational Therapy in Mental Health, (25),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1" name="Google Shape;25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7: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Glover</a:t>
            </a:r>
            <a:endParaRPr b="1" u="sng"/>
          </a:p>
          <a:p>
            <a:pPr indent="0" lvl="0" marL="0" rtl="0" algn="l">
              <a:spcBef>
                <a:spcPts val="0"/>
              </a:spcBef>
              <a:spcAft>
                <a:spcPts val="0"/>
              </a:spcAft>
              <a:buNone/>
            </a:pPr>
            <a:r>
              <a:t/>
            </a:r>
            <a:endParaRPr/>
          </a:p>
        </p:txBody>
      </p:sp>
      <p:sp>
        <p:nvSpPr>
          <p:cNvPr id="263" name="Google Shape;26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u="sng">
                <a:solidFill>
                  <a:srgbClr val="444444"/>
                </a:solidFill>
              </a:rPr>
              <a:t>McKoy</a:t>
            </a:r>
            <a:endParaRPr b="1" u="sng">
              <a:solidFill>
                <a:srgbClr val="444444"/>
              </a:solidFill>
            </a:endParaRPr>
          </a:p>
          <a:p>
            <a:pPr indent="0" lvl="0" marL="0" rtl="0" algn="l">
              <a:lnSpc>
                <a:spcPct val="115000"/>
              </a:lnSpc>
              <a:spcBef>
                <a:spcPts val="0"/>
              </a:spcBef>
              <a:spcAft>
                <a:spcPts val="0"/>
              </a:spcAft>
              <a:buClr>
                <a:schemeClr val="dk1"/>
              </a:buClr>
              <a:buSzPts val="1100"/>
              <a:buFont typeface="Arial"/>
              <a:buNone/>
            </a:pPr>
            <a:r>
              <a:rPr lang="en-US">
                <a:solidFill>
                  <a:srgbClr val="444444"/>
                </a:solidFill>
              </a:rPr>
              <a:t>One of the concepts that will be reiterated in this presentation is that </a:t>
            </a:r>
            <a:r>
              <a:rPr b="1" lang="en-US">
                <a:solidFill>
                  <a:srgbClr val="444444"/>
                </a:solidFill>
              </a:rPr>
              <a:t>Social Emotional Learning start with Adults</a:t>
            </a:r>
            <a:r>
              <a:rPr lang="en-US">
                <a:solidFill>
                  <a:srgbClr val="444444"/>
                </a:solidFill>
              </a:rPr>
              <a:t>.   Adult SEL is when staff have regular opportunities to cultivate their own social emotional &amp; cultural competence, collaborate with one another, build trusting relationships and maintain a strong community.  ​</a:t>
            </a:r>
            <a:endParaRPr>
              <a:solidFill>
                <a:srgbClr val="444444"/>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444444"/>
              </a:solidFill>
            </a:endParaRPr>
          </a:p>
          <a:p>
            <a:pPr indent="0" lvl="0" marL="0" rtl="0" algn="l">
              <a:lnSpc>
                <a:spcPct val="115000"/>
              </a:lnSpc>
              <a:spcBef>
                <a:spcPts val="0"/>
              </a:spcBef>
              <a:spcAft>
                <a:spcPts val="0"/>
              </a:spcAft>
              <a:buClr>
                <a:schemeClr val="dk1"/>
              </a:buClr>
              <a:buSzPts val="1100"/>
              <a:buFont typeface="Arial"/>
              <a:buNone/>
            </a:pPr>
            <a:r>
              <a:rPr lang="en-US">
                <a:solidFill>
                  <a:srgbClr val="444444"/>
                </a:solidFill>
              </a:rPr>
              <a:t>Today, you are taking an opportunity to invest into your own SEL.  </a:t>
            </a:r>
            <a:r>
              <a:rPr lang="en-US" sz="1150">
                <a:solidFill>
                  <a:srgbClr val="555555"/>
                </a:solidFill>
                <a:highlight>
                  <a:srgbClr val="FFFFFF"/>
                </a:highlight>
                <a:latin typeface="Roboto"/>
                <a:ea typeface="Roboto"/>
                <a:cs typeface="Roboto"/>
                <a:sym typeface="Roboto"/>
              </a:rPr>
              <a:t>There are various contextual factors, inside and outside the school building, that influence teachers' Social Emotional </a:t>
            </a:r>
            <a:r>
              <a:rPr lang="en-US" sz="1150">
                <a:solidFill>
                  <a:srgbClr val="555555"/>
                </a:solidFill>
                <a:highlight>
                  <a:srgbClr val="FFFFFF"/>
                </a:highlight>
                <a:latin typeface="Roboto"/>
                <a:ea typeface="Roboto"/>
                <a:cs typeface="Roboto"/>
                <a:sym typeface="Roboto"/>
              </a:rPr>
              <a:t>Competence</a:t>
            </a:r>
            <a:r>
              <a:rPr lang="en-US" sz="1150">
                <a:solidFill>
                  <a:srgbClr val="555555"/>
                </a:solidFill>
                <a:highlight>
                  <a:srgbClr val="FFFFFF"/>
                </a:highlight>
                <a:latin typeface="Roboto"/>
                <a:ea typeface="Roboto"/>
                <a:cs typeface="Roboto"/>
                <a:sym typeface="Roboto"/>
              </a:rPr>
              <a:t>.</a:t>
            </a:r>
            <a:endParaRPr sz="1150">
              <a:solidFill>
                <a:srgbClr val="555555"/>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50">
              <a:solidFill>
                <a:srgbClr val="555555"/>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150">
                <a:solidFill>
                  <a:srgbClr val="555555"/>
                </a:solidFill>
                <a:highlight>
                  <a:srgbClr val="FFFFFF"/>
                </a:highlight>
                <a:latin typeface="Roboto"/>
                <a:ea typeface="Roboto"/>
                <a:cs typeface="Roboto"/>
                <a:sym typeface="Roboto"/>
              </a:rPr>
              <a:t>These factors include co-teacher support, principal and district leadership, school climate and norms, school district values, in-service opportunities, community culture, and the operational demands of the job.</a:t>
            </a:r>
            <a:endParaRPr sz="1150">
              <a:solidFill>
                <a:srgbClr val="555555"/>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150">
                <a:solidFill>
                  <a:srgbClr val="555555"/>
                </a:solidFill>
                <a:highlight>
                  <a:srgbClr val="FFFFFF"/>
                </a:highlight>
                <a:latin typeface="Roboto"/>
                <a:ea typeface="Roboto"/>
                <a:cs typeface="Roboto"/>
                <a:sym typeface="Roboto"/>
              </a:rPr>
              <a:t>A teacher's overall well-being and efficacy as well as factors such as friendships, spousal relations, and degrees of stress in a teacher's personal life might also affect their performance of social and emotional abilities in the classroom.</a:t>
            </a:r>
            <a:endParaRPr>
              <a:solidFill>
                <a:srgbClr val="444444"/>
              </a:solidFill>
            </a:endParaRPr>
          </a:p>
          <a:p>
            <a:pPr indent="0" lvl="0" marL="0" rtl="0" algn="l">
              <a:lnSpc>
                <a:spcPct val="115000"/>
              </a:lnSpc>
              <a:spcBef>
                <a:spcPts val="0"/>
              </a:spcBef>
              <a:spcAft>
                <a:spcPts val="0"/>
              </a:spcAft>
              <a:buClr>
                <a:schemeClr val="dk1"/>
              </a:buClr>
              <a:buSzPts val="1100"/>
              <a:buFont typeface="Arial"/>
              <a:buNone/>
            </a:pPr>
            <a:r>
              <a:rPr lang="en-US">
                <a:solidFill>
                  <a:srgbClr val="444444"/>
                </a:solidFill>
              </a:rPr>
              <a:t>​</a:t>
            </a:r>
            <a:r>
              <a:rPr lang="en-US">
                <a:solidFill>
                  <a:srgbClr val="444444"/>
                </a:solidFill>
              </a:rPr>
              <a:t>Wayne Dyer has a famous quote that says, “we can't give away what we don't have.”  </a:t>
            </a:r>
            <a:r>
              <a:rPr lang="en-US">
                <a:solidFill>
                  <a:srgbClr val="444444"/>
                </a:solidFill>
              </a:rPr>
              <a:t>The following video will allow you to see and hopefully grasp the connection between SEL and academic achievement.​</a:t>
            </a:r>
            <a:endParaRPr>
              <a:solidFill>
                <a:srgbClr val="444444"/>
              </a:solidFill>
            </a:endParaRPr>
          </a:p>
          <a:p>
            <a:pPr indent="0" lvl="0" marL="0" rtl="0" algn="l">
              <a:spcBef>
                <a:spcPts val="0"/>
              </a:spcBef>
              <a:spcAft>
                <a:spcPts val="0"/>
              </a:spcAft>
              <a:buNone/>
            </a:pPr>
            <a:r>
              <a:t/>
            </a:r>
            <a:endParaRPr/>
          </a:p>
        </p:txBody>
      </p:sp>
      <p:sp>
        <p:nvSpPr>
          <p:cNvPr id="276" name="Google Shape;27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pic>
        <p:nvPicPr>
          <p:cNvPr descr="Droplets-HD-Title-R1d.png" id="17" name="Google Shape;17;p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2"/>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20" name="Google Shape;20;p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pic>
        <p:nvPicPr>
          <p:cNvPr descr="Droplets-HD-Content-R1d.png" id="84" name="Google Shape;84;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5" name="Google Shape;85;p1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9" name="Shape 89"/>
        <p:cNvGrpSpPr/>
        <p:nvPr/>
      </p:nvGrpSpPr>
      <p:grpSpPr>
        <a:xfrm>
          <a:off x="0" y="0"/>
          <a:ext cx="0" cy="0"/>
          <a:chOff x="0" y="0"/>
          <a:chExt cx="0" cy="0"/>
        </a:xfrm>
      </p:grpSpPr>
      <p:pic>
        <p:nvPicPr>
          <p:cNvPr descr="Droplets-HD-Content-R1d.png" id="90" name="Google Shape;90;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1" name="Google Shape;91;p12"/>
          <p:cNvSpPr txBox="1"/>
          <p:nvPr>
            <p:ph type="title"/>
          </p:nvPr>
        </p:nvSpPr>
        <p:spPr>
          <a:xfrm>
            <a:off x="913774" y="828563"/>
            <a:ext cx="10351752" cy="273681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2"/>
          <p:cNvSpPr txBox="1"/>
          <p:nvPr>
            <p:ph idx="1" type="body"/>
          </p:nvPr>
        </p:nvSpPr>
        <p:spPr>
          <a:xfrm>
            <a:off x="913774" y="3657457"/>
            <a:ext cx="10351752" cy="1368183"/>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93" name="Google Shape;93;p1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6" name="Shape 96"/>
        <p:cNvGrpSpPr/>
        <p:nvPr/>
      </p:nvGrpSpPr>
      <p:grpSpPr>
        <a:xfrm>
          <a:off x="0" y="0"/>
          <a:ext cx="0" cy="0"/>
          <a:chOff x="0" y="0"/>
          <a:chExt cx="0" cy="0"/>
        </a:xfrm>
      </p:grpSpPr>
      <p:pic>
        <p:nvPicPr>
          <p:cNvPr descr="Droplets-HD-Content-R1d.png" id="97" name="Google Shape;97;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8" name="Google Shape;98;p1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3"/>
          <p:cNvSpPr txBox="1"/>
          <p:nvPr>
            <p:ph idx="1" type="body"/>
          </p:nvPr>
        </p:nvSpPr>
        <p:spPr>
          <a:xfrm>
            <a:off x="1146328" y="2371018"/>
            <a:ext cx="487347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00" name="Google Shape;100;p13"/>
          <p:cNvSpPr txBox="1"/>
          <p:nvPr>
            <p:ph idx="2" type="body"/>
          </p:nvPr>
        </p:nvSpPr>
        <p:spPr>
          <a:xfrm>
            <a:off x="913774" y="3051012"/>
            <a:ext cx="5106027" cy="2740187"/>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01" name="Google Shape;101;p13"/>
          <p:cNvSpPr txBox="1"/>
          <p:nvPr>
            <p:ph idx="3" type="body"/>
          </p:nvPr>
        </p:nvSpPr>
        <p:spPr>
          <a:xfrm>
            <a:off x="6396423" y="2371018"/>
            <a:ext cx="488180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02" name="Google Shape;102;p13"/>
          <p:cNvSpPr txBox="1"/>
          <p:nvPr>
            <p:ph idx="4" type="body"/>
          </p:nvPr>
        </p:nvSpPr>
        <p:spPr>
          <a:xfrm>
            <a:off x="6172200" y="3051012"/>
            <a:ext cx="5105401" cy="2740187"/>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03" name="Google Shape;103;p1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6" name="Shape 106"/>
        <p:cNvGrpSpPr/>
        <p:nvPr/>
      </p:nvGrpSpPr>
      <p:grpSpPr>
        <a:xfrm>
          <a:off x="0" y="0"/>
          <a:ext cx="0" cy="0"/>
          <a:chOff x="0" y="0"/>
          <a:chExt cx="0" cy="0"/>
        </a:xfrm>
      </p:grpSpPr>
      <p:pic>
        <p:nvPicPr>
          <p:cNvPr descr="Droplets-HD-Content-R1d.png" id="107" name="Google Shape;107;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8" name="Google Shape;108;p14"/>
          <p:cNvSpPr txBox="1"/>
          <p:nvPr>
            <p:ph type="title"/>
          </p:nvPr>
        </p:nvSpPr>
        <p:spPr>
          <a:xfrm>
            <a:off x="913775" y="609600"/>
            <a:ext cx="3935688" cy="2023252"/>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4"/>
          <p:cNvSpPr txBox="1"/>
          <p:nvPr>
            <p:ph idx="1" type="body"/>
          </p:nvPr>
        </p:nvSpPr>
        <p:spPr>
          <a:xfrm>
            <a:off x="5078062" y="609600"/>
            <a:ext cx="6200163" cy="5181599"/>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10" name="Google Shape;110;p14"/>
          <p:cNvSpPr txBox="1"/>
          <p:nvPr>
            <p:ph idx="2" type="body"/>
          </p:nvPr>
        </p:nvSpPr>
        <p:spPr>
          <a:xfrm>
            <a:off x="913774" y="2632852"/>
            <a:ext cx="3935689" cy="315834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11" name="Google Shape;111;p1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pic>
        <p:nvPicPr>
          <p:cNvPr descr="Droplets-HD-Content-R1d.png" id="115" name="Google Shape;115;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6" name="Google Shape;116;p15"/>
          <p:cNvSpPr txBox="1"/>
          <p:nvPr>
            <p:ph type="title"/>
          </p:nvPr>
        </p:nvSpPr>
        <p:spPr>
          <a:xfrm>
            <a:off x="913774" y="609600"/>
            <a:ext cx="5934969" cy="2023254"/>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5"/>
          <p:cNvSpPr/>
          <p:nvPr>
            <p:ph idx="2" type="pic"/>
          </p:nvPr>
        </p:nvSpPr>
        <p:spPr>
          <a:xfrm>
            <a:off x="7424803" y="609601"/>
            <a:ext cx="3255358" cy="5181600"/>
          </a:xfrm>
          <a:prstGeom prst="roundRect">
            <a:avLst>
              <a:gd fmla="val 4943" name="adj"/>
            </a:avLst>
          </a:prstGeom>
          <a:noFill/>
          <a:ln cap="sq" cmpd="sng" w="82550">
            <a:solidFill>
              <a:srgbClr val="CBD7E6"/>
            </a:solidFill>
            <a:prstDash val="solid"/>
            <a:miter lim="800000"/>
            <a:headEnd len="sm" w="sm" type="none"/>
            <a:tailEnd len="sm" w="sm" type="none"/>
          </a:ln>
        </p:spPr>
        <p:txBody>
          <a:bodyPr anchorCtr="0" anchor="t" bIns="45700" lIns="91425" spcFirstLastPara="1" rIns="91425" wrap="square" tIns="45700">
            <a:noAutofit/>
          </a:bodyPr>
          <a:lstStyle>
            <a:lvl1pPr lvl="0" marR="0" rtl="0" algn="l">
              <a:lnSpc>
                <a:spcPct val="120000"/>
              </a:lnSpc>
              <a:spcBef>
                <a:spcPts val="100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118" name="Google Shape;118;p15"/>
          <p:cNvSpPr txBox="1"/>
          <p:nvPr>
            <p:ph idx="1" type="body"/>
          </p:nvPr>
        </p:nvSpPr>
        <p:spPr>
          <a:xfrm>
            <a:off x="913794" y="2632852"/>
            <a:ext cx="5934949" cy="3158347"/>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19" name="Google Shape;119;p1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22" name="Shape 122"/>
        <p:cNvGrpSpPr/>
        <p:nvPr/>
      </p:nvGrpSpPr>
      <p:grpSpPr>
        <a:xfrm>
          <a:off x="0" y="0"/>
          <a:ext cx="0" cy="0"/>
          <a:chOff x="0" y="0"/>
          <a:chExt cx="0" cy="0"/>
        </a:xfrm>
      </p:grpSpPr>
      <p:pic>
        <p:nvPicPr>
          <p:cNvPr descr="Droplets-HD-Content-R1d.png" id="123" name="Google Shape;123;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4" name="Google Shape;124;p16"/>
          <p:cNvSpPr txBox="1"/>
          <p:nvPr>
            <p:ph type="title"/>
          </p:nvPr>
        </p:nvSpPr>
        <p:spPr>
          <a:xfrm>
            <a:off x="913774" y="609599"/>
            <a:ext cx="10364452" cy="342724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16"/>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26" name="Google Shape;126;p1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29" name="Shape 129"/>
        <p:cNvGrpSpPr/>
        <p:nvPr/>
      </p:nvGrpSpPr>
      <p:grpSpPr>
        <a:xfrm>
          <a:off x="0" y="0"/>
          <a:ext cx="0" cy="0"/>
          <a:chOff x="0" y="0"/>
          <a:chExt cx="0" cy="0"/>
        </a:xfrm>
      </p:grpSpPr>
      <p:pic>
        <p:nvPicPr>
          <p:cNvPr descr="Droplets-HD-Content-R1d.png" id="130" name="Google Shape;130;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1" name="Google Shape;131;p17"/>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17"/>
          <p:cNvSpPr txBox="1"/>
          <p:nvPr>
            <p:ph idx="1" type="body"/>
          </p:nvPr>
        </p:nvSpPr>
        <p:spPr>
          <a:xfrm>
            <a:off x="1720644" y="3610032"/>
            <a:ext cx="8752299" cy="594788"/>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33" name="Google Shape;133;p17"/>
          <p:cNvSpPr txBox="1"/>
          <p:nvPr>
            <p:ph idx="2" type="body"/>
          </p:nvPr>
        </p:nvSpPr>
        <p:spPr>
          <a:xfrm>
            <a:off x="913774" y="4372796"/>
            <a:ext cx="10364452" cy="1421053"/>
          </a:xfrm>
          <a:prstGeom prst="rect">
            <a:avLst/>
          </a:prstGeom>
          <a:noFill/>
          <a:ln>
            <a:noFill/>
          </a:ln>
        </p:spPr>
        <p:txBody>
          <a:bodyPr anchorCtr="0" anchor="ctr" bIns="45700" lIns="91425" spcFirstLastPara="1" rIns="91425" wrap="square" tIns="45700">
            <a:no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34" name="Google Shape;134;p1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7" name="Google Shape;137;p17"/>
          <p:cNvSpPr txBox="1"/>
          <p:nvPr/>
        </p:nvSpPr>
        <p:spPr>
          <a:xfrm>
            <a:off x="1001488" y="75416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lang="en-US" sz="8000" cap="none">
                <a:solidFill>
                  <a:schemeClr val="dk1"/>
                </a:solidFill>
                <a:latin typeface="Twentieth Century"/>
                <a:ea typeface="Twentieth Century"/>
                <a:cs typeface="Twentieth Century"/>
                <a:sym typeface="Twentieth Century"/>
              </a:rPr>
              <a:t>“</a:t>
            </a:r>
            <a:endParaRPr/>
          </a:p>
        </p:txBody>
      </p:sp>
      <p:sp>
        <p:nvSpPr>
          <p:cNvPr id="138" name="Google Shape;138;p17"/>
          <p:cNvSpPr txBox="1"/>
          <p:nvPr/>
        </p:nvSpPr>
        <p:spPr>
          <a:xfrm>
            <a:off x="10557558" y="299357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lang="en-US" sz="800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39" name="Shape 139"/>
        <p:cNvGrpSpPr/>
        <p:nvPr/>
      </p:nvGrpSpPr>
      <p:grpSpPr>
        <a:xfrm>
          <a:off x="0" y="0"/>
          <a:ext cx="0" cy="0"/>
          <a:chOff x="0" y="0"/>
          <a:chExt cx="0" cy="0"/>
        </a:xfrm>
      </p:grpSpPr>
      <p:pic>
        <p:nvPicPr>
          <p:cNvPr descr="Droplets-HD-Content-R1d.png" id="140" name="Google Shape;140;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1" name="Google Shape;141;p18"/>
          <p:cNvSpPr txBox="1"/>
          <p:nvPr>
            <p:ph type="title"/>
          </p:nvPr>
        </p:nvSpPr>
        <p:spPr>
          <a:xfrm>
            <a:off x="913774" y="610772"/>
            <a:ext cx="10364452" cy="160392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18"/>
          <p:cNvSpPr txBox="1"/>
          <p:nvPr>
            <p:ph idx="1" type="body"/>
          </p:nvPr>
        </p:nvSpPr>
        <p:spPr>
          <a:xfrm>
            <a:off x="913774" y="4204820"/>
            <a:ext cx="3296409"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43" name="Google Shape;143;p18"/>
          <p:cNvSpPr/>
          <p:nvPr>
            <p:ph idx="2" type="pic"/>
          </p:nvPr>
        </p:nvSpPr>
        <p:spPr>
          <a:xfrm>
            <a:off x="913774" y="2367093"/>
            <a:ext cx="3296409" cy="1524000"/>
          </a:xfrm>
          <a:prstGeom prst="roundRect">
            <a:avLst>
              <a:gd fmla="val 9363" name="adj"/>
            </a:avLst>
          </a:prstGeom>
          <a:noFill/>
          <a:ln cap="sq" cmpd="sng" w="82550">
            <a:solidFill>
              <a:srgbClr val="CBD7E6"/>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9pPr>
          </a:lstStyle>
          <a:p/>
        </p:txBody>
      </p:sp>
      <p:sp>
        <p:nvSpPr>
          <p:cNvPr id="144" name="Google Shape;144;p18"/>
          <p:cNvSpPr txBox="1"/>
          <p:nvPr>
            <p:ph idx="3" type="body"/>
          </p:nvPr>
        </p:nvSpPr>
        <p:spPr>
          <a:xfrm>
            <a:off x="913774" y="4781082"/>
            <a:ext cx="3296409" cy="101011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45" name="Google Shape;145;p18"/>
          <p:cNvSpPr txBox="1"/>
          <p:nvPr>
            <p:ph idx="4" type="body"/>
          </p:nvPr>
        </p:nvSpPr>
        <p:spPr>
          <a:xfrm>
            <a:off x="4442759" y="4204820"/>
            <a:ext cx="33018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46" name="Google Shape;146;p18"/>
          <p:cNvSpPr/>
          <p:nvPr>
            <p:ph idx="5" type="pic"/>
          </p:nvPr>
        </p:nvSpPr>
        <p:spPr>
          <a:xfrm>
            <a:off x="4441348" y="2367093"/>
            <a:ext cx="3303352" cy="1524000"/>
          </a:xfrm>
          <a:prstGeom prst="roundRect">
            <a:avLst>
              <a:gd fmla="val 8841" name="adj"/>
            </a:avLst>
          </a:prstGeom>
          <a:noFill/>
          <a:ln cap="sq" cmpd="sng" w="82550">
            <a:solidFill>
              <a:srgbClr val="CBD7E6"/>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9pPr>
          </a:lstStyle>
          <a:p/>
        </p:txBody>
      </p:sp>
      <p:sp>
        <p:nvSpPr>
          <p:cNvPr id="147" name="Google Shape;147;p18"/>
          <p:cNvSpPr txBox="1"/>
          <p:nvPr>
            <p:ph idx="6" type="body"/>
          </p:nvPr>
        </p:nvSpPr>
        <p:spPr>
          <a:xfrm>
            <a:off x="4441348" y="4781080"/>
            <a:ext cx="3303352" cy="1010119"/>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48" name="Google Shape;148;p18"/>
          <p:cNvSpPr txBox="1"/>
          <p:nvPr>
            <p:ph idx="7" type="body"/>
          </p:nvPr>
        </p:nvSpPr>
        <p:spPr>
          <a:xfrm>
            <a:off x="7973298" y="4204820"/>
            <a:ext cx="330068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49" name="Google Shape;149;p18"/>
          <p:cNvSpPr/>
          <p:nvPr>
            <p:ph idx="8" type="pic"/>
          </p:nvPr>
        </p:nvSpPr>
        <p:spPr>
          <a:xfrm>
            <a:off x="7973298" y="2367093"/>
            <a:ext cx="3304928" cy="1524000"/>
          </a:xfrm>
          <a:prstGeom prst="roundRect">
            <a:avLst>
              <a:gd fmla="val 8841" name="adj"/>
            </a:avLst>
          </a:prstGeom>
          <a:noFill/>
          <a:ln cap="sq" cmpd="sng" w="82550">
            <a:solidFill>
              <a:srgbClr val="CBD7E6"/>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9pPr>
          </a:lstStyle>
          <a:p/>
        </p:txBody>
      </p:sp>
      <p:sp>
        <p:nvSpPr>
          <p:cNvPr id="150" name="Google Shape;150;p18"/>
          <p:cNvSpPr txBox="1"/>
          <p:nvPr>
            <p:ph idx="9" type="body"/>
          </p:nvPr>
        </p:nvSpPr>
        <p:spPr>
          <a:xfrm>
            <a:off x="7973173" y="4781078"/>
            <a:ext cx="3305053" cy="1010121"/>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51" name="Google Shape;151;p1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4" name="Shape 154"/>
        <p:cNvGrpSpPr/>
        <p:nvPr/>
      </p:nvGrpSpPr>
      <p:grpSpPr>
        <a:xfrm>
          <a:off x="0" y="0"/>
          <a:ext cx="0" cy="0"/>
          <a:chOff x="0" y="0"/>
          <a:chExt cx="0" cy="0"/>
        </a:xfrm>
      </p:grpSpPr>
      <p:pic>
        <p:nvPicPr>
          <p:cNvPr descr="Droplets-HD-Content-R1d.png" id="155" name="Google Shape;155;p1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6" name="Google Shape;156;p1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19"/>
          <p:cNvSpPr txBox="1"/>
          <p:nvPr>
            <p:ph idx="1" type="body"/>
          </p:nvPr>
        </p:nvSpPr>
        <p:spPr>
          <a:xfrm rot="5400000">
            <a:off x="4383948" y="-1103079"/>
            <a:ext cx="3424107" cy="1036445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58" name="Google Shape;158;p1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1" name="Shape 161"/>
        <p:cNvGrpSpPr/>
        <p:nvPr/>
      </p:nvGrpSpPr>
      <p:grpSpPr>
        <a:xfrm>
          <a:off x="0" y="0"/>
          <a:ext cx="0" cy="0"/>
          <a:chOff x="0" y="0"/>
          <a:chExt cx="0" cy="0"/>
        </a:xfrm>
      </p:grpSpPr>
      <p:pic>
        <p:nvPicPr>
          <p:cNvPr descr="Droplets-HD-Content-R1d.png" id="162" name="Google Shape;162;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3" name="Google Shape;163;p20"/>
          <p:cNvSpPr txBox="1"/>
          <p:nvPr>
            <p:ph type="title"/>
          </p:nvPr>
        </p:nvSpPr>
        <p:spPr>
          <a:xfrm rot="5400000">
            <a:off x="7410763" y="1923737"/>
            <a:ext cx="5181599" cy="255332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20"/>
          <p:cNvSpPr txBox="1"/>
          <p:nvPr>
            <p:ph idx="1" type="body"/>
          </p:nvPr>
        </p:nvSpPr>
        <p:spPr>
          <a:xfrm rot="5400000">
            <a:off x="2152338" y="-628961"/>
            <a:ext cx="5181599" cy="76587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65" name="Google Shape;165;p2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3" name="Shape 23"/>
        <p:cNvGrpSpPr/>
        <p:nvPr/>
      </p:nvGrpSpPr>
      <p:grpSpPr>
        <a:xfrm>
          <a:off x="0" y="0"/>
          <a:ext cx="0" cy="0"/>
          <a:chOff x="0" y="0"/>
          <a:chExt cx="0" cy="0"/>
        </a:xfrm>
      </p:grpSpPr>
      <p:pic>
        <p:nvPicPr>
          <p:cNvPr descr="Droplets-HD-Content-R1d.png" id="24" name="Google Shape;24;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p3"/>
          <p:cNvSpPr txBox="1"/>
          <p:nvPr>
            <p:ph type="title"/>
          </p:nvPr>
        </p:nvSpPr>
        <p:spPr>
          <a:xfrm>
            <a:off x="913775" y="2138721"/>
            <a:ext cx="10364452" cy="251183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 type="body"/>
          </p:nvPr>
        </p:nvSpPr>
        <p:spPr>
          <a:xfrm>
            <a:off x="913775" y="4662335"/>
            <a:ext cx="10364452" cy="1140644"/>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27" name="Google Shape;27;p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75" name="Shape 175"/>
        <p:cNvGrpSpPr/>
        <p:nvPr/>
      </p:nvGrpSpPr>
      <p:grpSpPr>
        <a:xfrm>
          <a:off x="0" y="0"/>
          <a:ext cx="0" cy="0"/>
          <a:chOff x="0" y="0"/>
          <a:chExt cx="0" cy="0"/>
        </a:xfrm>
      </p:grpSpPr>
      <p:sp>
        <p:nvSpPr>
          <p:cNvPr id="176" name="Google Shape;176;p2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22"/>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78" name="Google Shape;178;p2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1" name="Shape 181"/>
        <p:cNvGrpSpPr/>
        <p:nvPr/>
      </p:nvGrpSpPr>
      <p:grpSpPr>
        <a:xfrm>
          <a:off x="0" y="0"/>
          <a:ext cx="0" cy="0"/>
          <a:chOff x="0" y="0"/>
          <a:chExt cx="0" cy="0"/>
        </a:xfrm>
      </p:grpSpPr>
      <p:pic>
        <p:nvPicPr>
          <p:cNvPr descr="Droplets-HD-Content-R1d.png" id="182" name="Google Shape;182;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3" name="Google Shape;183;p2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30" name="Shape 30"/>
        <p:cNvGrpSpPr/>
        <p:nvPr/>
      </p:nvGrpSpPr>
      <p:grpSpPr>
        <a:xfrm>
          <a:off x="0" y="0"/>
          <a:ext cx="0" cy="0"/>
          <a:chOff x="0" y="0"/>
          <a:chExt cx="0" cy="0"/>
        </a:xfrm>
      </p:grpSpPr>
      <p:pic>
        <p:nvPicPr>
          <p:cNvPr descr="Droplets-HD-Content-R1d.png" id="31" name="Google Shape;31;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 name="Google Shape;32;p4"/>
          <p:cNvSpPr txBox="1"/>
          <p:nvPr>
            <p:ph type="title"/>
          </p:nvPr>
        </p:nvSpPr>
        <p:spPr>
          <a:xfrm>
            <a:off x="913794" y="4289374"/>
            <a:ext cx="10364432" cy="81161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p:nvPr>
            <p:ph idx="2" type="pic"/>
          </p:nvPr>
        </p:nvSpPr>
        <p:spPr>
          <a:xfrm>
            <a:off x="1184744" y="698261"/>
            <a:ext cx="9822532" cy="3214136"/>
          </a:xfrm>
          <a:prstGeom prst="roundRect">
            <a:avLst>
              <a:gd fmla="val 4944" name="adj"/>
            </a:avLst>
          </a:prstGeom>
          <a:noFill/>
          <a:ln cap="sq" cmpd="sng" w="82550">
            <a:solidFill>
              <a:srgbClr val="CBD7E6"/>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34" name="Google Shape;34;p4"/>
          <p:cNvSpPr txBox="1"/>
          <p:nvPr>
            <p:ph idx="1" type="body"/>
          </p:nvPr>
        </p:nvSpPr>
        <p:spPr>
          <a:xfrm>
            <a:off x="913774" y="5108728"/>
            <a:ext cx="10364452" cy="682472"/>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35" name="Google Shape;35;p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8" name="Shape 38"/>
        <p:cNvGrpSpPr/>
        <p:nvPr/>
      </p:nvGrpSpPr>
      <p:grpSpPr>
        <a:xfrm>
          <a:off x="0" y="0"/>
          <a:ext cx="0" cy="0"/>
          <a:chOff x="0" y="0"/>
          <a:chExt cx="0" cy="0"/>
        </a:xfrm>
      </p:grpSpPr>
      <p:sp>
        <p:nvSpPr>
          <p:cNvPr id="39" name="Google Shape;39;p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1" name="Google Shape;41;p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pic>
        <p:nvPicPr>
          <p:cNvPr descr="Droplets-HD-Content-R1d.png" id="45" name="Google Shape;45;p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6" name="Google Shape;46;p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pic>
        <p:nvPicPr>
          <p:cNvPr descr="Droplets-HD-Content-R1d.png" id="50" name="Google Shape;50;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913774" y="2367092"/>
            <a:ext cx="5106026" cy="3424107"/>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3" name="Google Shape;53;p7"/>
          <p:cNvSpPr txBox="1"/>
          <p:nvPr>
            <p:ph idx="2" type="body"/>
          </p:nvPr>
        </p:nvSpPr>
        <p:spPr>
          <a:xfrm>
            <a:off x="6172200" y="2367092"/>
            <a:ext cx="5105400" cy="3424107"/>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4" name="Google Shape;54;p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7" name="Shape 57"/>
        <p:cNvGrpSpPr/>
        <p:nvPr/>
      </p:nvGrpSpPr>
      <p:grpSpPr>
        <a:xfrm>
          <a:off x="0" y="0"/>
          <a:ext cx="0" cy="0"/>
          <a:chOff x="0" y="0"/>
          <a:chExt cx="0" cy="0"/>
        </a:xfrm>
      </p:grpSpPr>
      <p:pic>
        <p:nvPicPr>
          <p:cNvPr descr="Droplets-HD-Content-R1d.png" id="58" name="Google Shape;58;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9" name="Google Shape;59;p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1" name="Google Shape;61;p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64" name="Shape 64"/>
        <p:cNvGrpSpPr/>
        <p:nvPr/>
      </p:nvGrpSpPr>
      <p:grpSpPr>
        <a:xfrm>
          <a:off x="0" y="0"/>
          <a:ext cx="0" cy="0"/>
          <a:chOff x="0" y="0"/>
          <a:chExt cx="0" cy="0"/>
        </a:xfrm>
      </p:grpSpPr>
      <p:pic>
        <p:nvPicPr>
          <p:cNvPr descr="Droplets-HD-Content-R1d.png" id="65" name="Google Shape;65;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6" name="Google Shape;66;p9"/>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
          <p:cNvSpPr txBox="1"/>
          <p:nvPr>
            <p:ph idx="1" type="body"/>
          </p:nvPr>
        </p:nvSpPr>
        <p:spPr>
          <a:xfrm>
            <a:off x="913774" y="2367093"/>
            <a:ext cx="329897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68" name="Google Shape;68;p9"/>
          <p:cNvSpPr txBox="1"/>
          <p:nvPr>
            <p:ph idx="2" type="body"/>
          </p:nvPr>
        </p:nvSpPr>
        <p:spPr>
          <a:xfrm>
            <a:off x="913774" y="2943355"/>
            <a:ext cx="3298976" cy="284784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69" name="Google Shape;69;p9"/>
          <p:cNvSpPr txBox="1"/>
          <p:nvPr>
            <p:ph idx="3" type="body"/>
          </p:nvPr>
        </p:nvSpPr>
        <p:spPr>
          <a:xfrm>
            <a:off x="4452389" y="2367093"/>
            <a:ext cx="329152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70" name="Google Shape;70;p9"/>
          <p:cNvSpPr txBox="1"/>
          <p:nvPr>
            <p:ph idx="4" type="body"/>
          </p:nvPr>
        </p:nvSpPr>
        <p:spPr>
          <a:xfrm>
            <a:off x="4441348" y="2943355"/>
            <a:ext cx="3303351" cy="284784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71" name="Google Shape;71;p9"/>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72" name="Google Shape;72;p9"/>
          <p:cNvSpPr txBox="1"/>
          <p:nvPr>
            <p:ph idx="6" type="body"/>
          </p:nvPr>
        </p:nvSpPr>
        <p:spPr>
          <a:xfrm>
            <a:off x="7973298" y="2943355"/>
            <a:ext cx="3304928" cy="284784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73" name="Google Shape;73;p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76" name="Shape 76"/>
        <p:cNvGrpSpPr/>
        <p:nvPr/>
      </p:nvGrpSpPr>
      <p:grpSpPr>
        <a:xfrm>
          <a:off x="0" y="0"/>
          <a:ext cx="0" cy="0"/>
          <a:chOff x="0" y="0"/>
          <a:chExt cx="0" cy="0"/>
        </a:xfrm>
      </p:grpSpPr>
      <p:sp>
        <p:nvSpPr>
          <p:cNvPr id="77" name="Google Shape;77;p1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10"/>
          <p:cNvSpPr txBox="1"/>
          <p:nvPr>
            <p:ph idx="1" type="body"/>
          </p:nvPr>
        </p:nvSpPr>
        <p:spPr>
          <a:xfrm>
            <a:off x="609600" y="1600200"/>
            <a:ext cx="4876800" cy="45720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82" name="Google Shape;82;p10"/>
          <p:cNvSpPr txBox="1"/>
          <p:nvPr>
            <p:ph idx="2" type="body"/>
          </p:nvPr>
        </p:nvSpPr>
        <p:spPr>
          <a:xfrm>
            <a:off x="5693664" y="1600200"/>
            <a:ext cx="4876800" cy="45720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9" name="Shape 9"/>
        <p:cNvGrpSpPr/>
        <p:nvPr/>
      </p:nvGrpSpPr>
      <p:grpSpPr>
        <a:xfrm>
          <a:off x="0" y="0"/>
          <a:ext cx="0" cy="0"/>
          <a:chOff x="0" y="0"/>
          <a:chExt cx="0" cy="0"/>
        </a:xfrm>
      </p:grpSpPr>
      <p:pic>
        <p:nvPicPr>
          <p:cNvPr descr="\\DROBO-FS\QuickDrops\JB\PPTX NG\Droplets\LightingOverlay.png" id="10" name="Google Shape;10;p1"/>
          <p:cNvPicPr preferRelativeResize="0"/>
          <p:nvPr/>
        </p:nvPicPr>
        <p:blipFill rotWithShape="1">
          <a:blip r:embed="rId1">
            <a:alphaModFix amt="80000"/>
          </a:blip>
          <a:srcRect b="0" l="0" r="0" t="0"/>
          <a:stretch/>
        </p:blipFill>
        <p:spPr>
          <a:xfrm>
            <a:off x="0" y="0"/>
            <a:ext cx="12192003" cy="6858001"/>
          </a:xfrm>
          <a:prstGeom prst="rect">
            <a:avLst/>
          </a:prstGeom>
          <a:noFill/>
          <a:ln>
            <a:noFill/>
          </a:ln>
        </p:spPr>
      </p:pic>
      <p:sp>
        <p:nvSpPr>
          <p:cNvPr id="11" name="Google Shape;11;p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 name="Google Shape;15;p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F81B4"/>
            </a:gs>
            <a:gs pos="100000">
              <a:srgbClr val="064B90"/>
            </a:gs>
          </a:gsLst>
          <a:lin ang="5400000" scaled="0"/>
        </a:gradFill>
      </p:bgPr>
    </p:bg>
    <p:spTree>
      <p:nvGrpSpPr>
        <p:cNvPr id="168" name="Shape 168"/>
        <p:cNvGrpSpPr/>
        <p:nvPr/>
      </p:nvGrpSpPr>
      <p:grpSpPr>
        <a:xfrm>
          <a:off x="0" y="0"/>
          <a:ext cx="0" cy="0"/>
          <a:chOff x="0" y="0"/>
          <a:chExt cx="0" cy="0"/>
        </a:xfrm>
      </p:grpSpPr>
      <p:pic>
        <p:nvPicPr>
          <p:cNvPr descr="\\DROBO-FS\QuickDrops\JB\PPTX NG\Droplets\LightingOverlay.png" id="169" name="Google Shape;169;p21"/>
          <p:cNvPicPr preferRelativeResize="0"/>
          <p:nvPr/>
        </p:nvPicPr>
        <p:blipFill rotWithShape="1">
          <a:blip r:embed="rId1">
            <a:alphaModFix amt="80000"/>
          </a:blip>
          <a:srcRect b="0" l="0" r="0" t="0"/>
          <a:stretch/>
        </p:blipFill>
        <p:spPr>
          <a:xfrm>
            <a:off x="0" y="0"/>
            <a:ext cx="12192003" cy="6858001"/>
          </a:xfrm>
          <a:prstGeom prst="rect">
            <a:avLst/>
          </a:prstGeom>
          <a:noFill/>
          <a:ln>
            <a:noFill/>
          </a:ln>
        </p:spPr>
      </p:pic>
      <p:sp>
        <p:nvSpPr>
          <p:cNvPr id="170" name="Google Shape;170;p2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1" name="Google Shape;171;p21"/>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172" name="Google Shape;172;p2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73" name="Google Shape;173;p2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74" name="Google Shape;174;p2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000" u="none">
                <a:solidFill>
                  <a:schemeClr val="lt1"/>
                </a:solidFill>
                <a:latin typeface="Twentieth Century"/>
                <a:ea typeface="Twentieth Century"/>
                <a:cs typeface="Twentieth Century"/>
                <a:sym typeface="Twentieth Century"/>
              </a:defRPr>
            </a:lvl1pPr>
            <a:lvl2pPr indent="0" lvl="1" marL="0" marR="0" rtl="0" algn="r">
              <a:spcBef>
                <a:spcPts val="0"/>
              </a:spcBef>
              <a:buNone/>
              <a:defRPr b="0" sz="1000" u="none">
                <a:solidFill>
                  <a:schemeClr val="lt1"/>
                </a:solidFill>
                <a:latin typeface="Twentieth Century"/>
                <a:ea typeface="Twentieth Century"/>
                <a:cs typeface="Twentieth Century"/>
                <a:sym typeface="Twentieth Century"/>
              </a:defRPr>
            </a:lvl2pPr>
            <a:lvl3pPr indent="0" lvl="2" marL="0" marR="0" rtl="0" algn="r">
              <a:spcBef>
                <a:spcPts val="0"/>
              </a:spcBef>
              <a:buNone/>
              <a:defRPr b="0" sz="1000" u="none">
                <a:solidFill>
                  <a:schemeClr val="lt1"/>
                </a:solidFill>
                <a:latin typeface="Twentieth Century"/>
                <a:ea typeface="Twentieth Century"/>
                <a:cs typeface="Twentieth Century"/>
                <a:sym typeface="Twentieth Century"/>
              </a:defRPr>
            </a:lvl3pPr>
            <a:lvl4pPr indent="0" lvl="3" marL="0" marR="0" rtl="0" algn="r">
              <a:spcBef>
                <a:spcPts val="0"/>
              </a:spcBef>
              <a:buNone/>
              <a:defRPr b="0" sz="1000" u="none">
                <a:solidFill>
                  <a:schemeClr val="lt1"/>
                </a:solidFill>
                <a:latin typeface="Twentieth Century"/>
                <a:ea typeface="Twentieth Century"/>
                <a:cs typeface="Twentieth Century"/>
                <a:sym typeface="Twentieth Century"/>
              </a:defRPr>
            </a:lvl4pPr>
            <a:lvl5pPr indent="0" lvl="4" marL="0" marR="0" rtl="0" algn="r">
              <a:spcBef>
                <a:spcPts val="0"/>
              </a:spcBef>
              <a:buNone/>
              <a:defRPr b="0" sz="1000" u="none">
                <a:solidFill>
                  <a:schemeClr val="lt1"/>
                </a:solidFill>
                <a:latin typeface="Twentieth Century"/>
                <a:ea typeface="Twentieth Century"/>
                <a:cs typeface="Twentieth Century"/>
                <a:sym typeface="Twentieth Century"/>
              </a:defRPr>
            </a:lvl5pPr>
            <a:lvl6pPr indent="0" lvl="5" marL="0" marR="0" rtl="0" algn="r">
              <a:spcBef>
                <a:spcPts val="0"/>
              </a:spcBef>
              <a:buNone/>
              <a:defRPr b="0" sz="1000" u="none">
                <a:solidFill>
                  <a:schemeClr val="lt1"/>
                </a:solidFill>
                <a:latin typeface="Twentieth Century"/>
                <a:ea typeface="Twentieth Century"/>
                <a:cs typeface="Twentieth Century"/>
                <a:sym typeface="Twentieth Century"/>
              </a:defRPr>
            </a:lvl6pPr>
            <a:lvl7pPr indent="0" lvl="6" marL="0" marR="0" rtl="0" algn="r">
              <a:spcBef>
                <a:spcPts val="0"/>
              </a:spcBef>
              <a:buNone/>
              <a:defRPr b="0" sz="1000" u="none">
                <a:solidFill>
                  <a:schemeClr val="lt1"/>
                </a:solidFill>
                <a:latin typeface="Twentieth Century"/>
                <a:ea typeface="Twentieth Century"/>
                <a:cs typeface="Twentieth Century"/>
                <a:sym typeface="Twentieth Century"/>
              </a:defRPr>
            </a:lvl7pPr>
            <a:lvl8pPr indent="0" lvl="7" marL="0" marR="0" rtl="0" algn="r">
              <a:spcBef>
                <a:spcPts val="0"/>
              </a:spcBef>
              <a:buNone/>
              <a:defRPr b="0" sz="1000" u="none">
                <a:solidFill>
                  <a:schemeClr val="lt1"/>
                </a:solidFill>
                <a:latin typeface="Twentieth Century"/>
                <a:ea typeface="Twentieth Century"/>
                <a:cs typeface="Twentieth Century"/>
                <a:sym typeface="Twentieth Century"/>
              </a:defRPr>
            </a:lvl8pPr>
            <a:lvl9pPr indent="0" lvl="8" marL="0" marR="0" rtl="0" algn="r">
              <a:spcBef>
                <a:spcPts val="0"/>
              </a:spcBef>
              <a:buNone/>
              <a:defRPr b="0" sz="1000" u="non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youtube.com/watch?v=4YxyAcV9QXc&amp;t=2s" TargetMode="External"/><Relationship Id="rId6" Type="http://schemas.openxmlformats.org/officeDocument/2006/relationships/hyperlink" Target="http://www.youtube.com/watch?v=4YxyAcV9QXc" TargetMode="External"/><Relationship Id="rId7"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cmglover@ppsstaff.org" TargetMode="External"/><Relationship Id="rId4" Type="http://schemas.openxmlformats.org/officeDocument/2006/relationships/hyperlink" Target="mailto:tmckoy@ppsstaff.org" TargetMode="External"/><Relationship Id="rId5" Type="http://schemas.openxmlformats.org/officeDocument/2006/relationships/hyperlink" Target="mailto:lolson@ppsstaff.org" TargetMode="External"/><Relationship Id="rId6" Type="http://schemas.openxmlformats.org/officeDocument/2006/relationships/hyperlink" Target="mailto:jtompson@ppsstaff.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3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youtube.com/watch?v=4p5286T_kn0" TargetMode="External"/><Relationship Id="rId6" Type="http://schemas.openxmlformats.org/officeDocument/2006/relationships/hyperlink" Target="http://www.youtube.com/watch?v=4p5286T_kn0" TargetMode="External"/><Relationship Id="rId7"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27.jpg"/><Relationship Id="rId5"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youtube.com/watch?v=Rjc57hXNcwI" TargetMode="External"/><Relationship Id="rId6" Type="http://schemas.openxmlformats.org/officeDocument/2006/relationships/hyperlink" Target="http://www.youtube.com/watch?v=Rjc57hXNcwI" TargetMode="External"/><Relationship Id="rId7"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youtube.com/watch?v=6CCEYJ82rl4" TargetMode="External"/><Relationship Id="rId6" Type="http://schemas.openxmlformats.org/officeDocument/2006/relationships/hyperlink" Target="http://www.youtube.com/watch?v=6CCEYJ82rl4" TargetMode="External"/><Relationship Id="rId7" Type="http://schemas.openxmlformats.org/officeDocument/2006/relationships/image" Target="../media/image3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37.png"/><Relationship Id="rId5" Type="http://schemas.openxmlformats.org/officeDocument/2006/relationships/image" Target="../media/image36.png"/><Relationship Id="rId6" Type="http://schemas.openxmlformats.org/officeDocument/2006/relationships/image" Target="../media/image3.png"/><Relationship Id="rId7" Type="http://schemas.openxmlformats.org/officeDocument/2006/relationships/hyperlink" Target="https://www.mhanj.org/njhop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s://go.panoramaed.com/adult-sel-social-emotional-learning-toolkit" TargetMode="External"/><Relationship Id="rId4" Type="http://schemas.openxmlformats.org/officeDocument/2006/relationships/hyperlink" Target="https://www.panoramaed.com/social-emotional-learning" TargetMode="External"/><Relationship Id="rId5" Type="http://schemas.openxmlformats.org/officeDocument/2006/relationships/hyperlink" Target="https://www.panoramaed.com/blog/how-to-lead-adult-sel" TargetMode="External"/><Relationship Id="rId6" Type="http://schemas.openxmlformats.org/officeDocument/2006/relationships/hyperlink" Target="https://attachment.eab.com/wp-content/uploads/2019/05/1E459F776A13410E8EEEB633B375E570.pdf#page=13" TargetMode="External"/><Relationship Id="rId7" Type="http://schemas.openxmlformats.org/officeDocument/2006/relationships/hyperlink" Target="https://eab.com/research/strategy/resource-center/support-your-k-12-school-through-the-coronavirus-crisis/?x_id=%7b%7blead.SFDC%20Id:default=%7d%7du0026amp;utm_source=banneru0026amp;utm_medium=advertisingu0026amp;utm_campaign=coronavirusu0026amp;utm_content=homepagebanner" TargetMode="External"/><Relationship Id="rId8" Type="http://schemas.openxmlformats.org/officeDocument/2006/relationships/hyperlink" Target="https://www.mayoclinic.org/healthy-lifestyle/consumer-health/in-depth/mindfulness-exercises/art-20046356" TargetMode="External"/></Relationships>
</file>

<file path=ppt/slides/_rels/slide38.xml.rels><?xml version="1.0" encoding="UTF-8" standalone="yes"?><Relationships xmlns="http://schemas.openxmlformats.org/package/2006/relationships"><Relationship Id="rId10" Type="http://schemas.openxmlformats.org/officeDocument/2006/relationships/hyperlink" Target="https://www.edutopia.org/blog/five-social-emotional-learning-lessons-for-adults-elena-aguilar" TargetMode="External"/><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www.secondstep.org/social-emotional-learning-adults" TargetMode="External"/><Relationship Id="rId4" Type="http://schemas.openxmlformats.org/officeDocument/2006/relationships/hyperlink" Target="https://www.cfchildren.org/blog/2019/03/3-self-care-tips-for-teachers-and-educators/" TargetMode="External"/><Relationship Id="rId9" Type="http://schemas.openxmlformats.org/officeDocument/2006/relationships/hyperlink" Target="https://casel.org/wp-content/uploads/2019/11/SEL-Trends-7-11182019.pdf" TargetMode="External"/><Relationship Id="rId5" Type="http://schemas.openxmlformats.org/officeDocument/2006/relationships/hyperlink" Target="https://www.cfchildren.org/blog/2019/11/social-emotional-learning-it-starts-with-adults/" TargetMode="External"/><Relationship Id="rId6" Type="http://schemas.openxmlformats.org/officeDocument/2006/relationships/hyperlink" Target="http://www.nasbe.org/wp-content/uploads/2019/01/Long_Leadership-and-SEL-Final.pdf" TargetMode="External"/><Relationship Id="rId7" Type="http://schemas.openxmlformats.org/officeDocument/2006/relationships/hyperlink" Target="http://www.ascd.org/publications/educational-leadership/oct18/vol76/num02/SEL-for-Adults.aspx" TargetMode="External"/><Relationship Id="rId8" Type="http://schemas.openxmlformats.org/officeDocument/2006/relationships/hyperlink" Target="https://drc.casel.org/strengthen-adult-sel-competencies-and-capacity/strengthening-adult-sel-and-cultural-competenc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34.png"/><Relationship Id="rId5" Type="http://schemas.openxmlformats.org/officeDocument/2006/relationships/image" Target="../media/image3.png"/><Relationship Id="rId6" Type="http://schemas.openxmlformats.org/officeDocument/2006/relationships/image" Target="../media/image38.png"/><Relationship Id="rId7" Type="http://schemas.openxmlformats.org/officeDocument/2006/relationships/hyperlink" Target="https://forms.gle/rBVEU5TRfNBJa7rs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2.jp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5.jpg"/><Relationship Id="rId5" Type="http://schemas.openxmlformats.org/officeDocument/2006/relationships/image" Target="../media/image3.png"/><Relationship Id="rId6"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190" name="Shape 190"/>
        <p:cNvGrpSpPr/>
        <p:nvPr/>
      </p:nvGrpSpPr>
      <p:grpSpPr>
        <a:xfrm>
          <a:off x="0" y="0"/>
          <a:ext cx="0" cy="0"/>
          <a:chOff x="0" y="0"/>
          <a:chExt cx="0" cy="0"/>
        </a:xfrm>
      </p:grpSpPr>
      <p:pic>
        <p:nvPicPr>
          <p:cNvPr descr="A close up of an umbrella&#10;&#10;Description automatically generated" id="191" name="Google Shape;191;p24"/>
          <p:cNvPicPr preferRelativeResize="0"/>
          <p:nvPr/>
        </p:nvPicPr>
        <p:blipFill rotWithShape="1">
          <a:blip r:embed="rId3">
            <a:alphaModFix/>
          </a:blip>
          <a:srcRect b="41268" l="0" r="0" t="21163"/>
          <a:stretch/>
        </p:blipFill>
        <p:spPr>
          <a:xfrm>
            <a:off x="421125" y="10"/>
            <a:ext cx="12191979" cy="4190990"/>
          </a:xfrm>
          <a:prstGeom prst="rect">
            <a:avLst/>
          </a:prstGeom>
          <a:noFill/>
          <a:ln>
            <a:noFill/>
          </a:ln>
        </p:spPr>
      </p:pic>
      <p:sp>
        <p:nvSpPr>
          <p:cNvPr id="192" name="Google Shape;192;p24"/>
          <p:cNvSpPr txBox="1"/>
          <p:nvPr>
            <p:ph type="ctrTitle"/>
          </p:nvPr>
        </p:nvSpPr>
        <p:spPr>
          <a:xfrm>
            <a:off x="1157771" y="4285488"/>
            <a:ext cx="9899904" cy="11167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Twentieth Century"/>
              <a:buNone/>
            </a:pPr>
            <a:r>
              <a:rPr lang="en-US"/>
              <a:t>WE’VE GOT YOU COVERED</a:t>
            </a:r>
            <a:endParaRPr/>
          </a:p>
        </p:txBody>
      </p:sp>
      <p:sp>
        <p:nvSpPr>
          <p:cNvPr id="193" name="Google Shape;193;p24"/>
          <p:cNvSpPr txBox="1"/>
          <p:nvPr>
            <p:ph idx="1" type="subTitle"/>
          </p:nvPr>
        </p:nvSpPr>
        <p:spPr>
          <a:xfrm>
            <a:off x="1751012" y="5481448"/>
            <a:ext cx="8689976" cy="700062"/>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SzPts val="2800"/>
              <a:buNone/>
            </a:pPr>
            <a:r>
              <a:rPr b="1" lang="en-US" sz="2800">
                <a:solidFill>
                  <a:schemeClr val="dk2"/>
                </a:solidFill>
              </a:rPr>
              <a:t>HOW DEEP IS YOUR WELL-NESS?</a:t>
            </a:r>
            <a:endParaRPr/>
          </a:p>
          <a:p>
            <a:pPr indent="0" lvl="0" marL="0" rtl="0" algn="ctr">
              <a:lnSpc>
                <a:spcPct val="120000"/>
              </a:lnSpc>
              <a:spcBef>
                <a:spcPts val="1000"/>
              </a:spcBef>
              <a:spcAft>
                <a:spcPts val="0"/>
              </a:spcAft>
              <a:buSzPts val="2200"/>
              <a:buNone/>
            </a:pPr>
            <a:r>
              <a:t/>
            </a:r>
            <a:endParaRPr>
              <a:solidFill>
                <a:srgbClr val="7F7F7F"/>
              </a:solidFill>
            </a:endParaRPr>
          </a:p>
          <a:p>
            <a:pPr indent="0" lvl="0" marL="0" rtl="0" algn="ctr">
              <a:lnSpc>
                <a:spcPct val="120000"/>
              </a:lnSpc>
              <a:spcBef>
                <a:spcPts val="1000"/>
              </a:spcBef>
              <a:spcAft>
                <a:spcPts val="0"/>
              </a:spcAft>
              <a:buSzPts val="2200"/>
              <a:buNone/>
            </a:pPr>
            <a:r>
              <a:t/>
            </a:r>
            <a:endParaRPr>
              <a:solidFill>
                <a:srgbClr val="7F7F7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17DB1"/>
            </a:gs>
            <a:gs pos="100000">
              <a:srgbClr val="155696"/>
            </a:gs>
          </a:gsLst>
          <a:lin ang="5400000" scaled="0"/>
        </a:gradFill>
      </p:bgPr>
    </p:bg>
    <p:spTree>
      <p:nvGrpSpPr>
        <p:cNvPr id="290" name="Shape 290"/>
        <p:cNvGrpSpPr/>
        <p:nvPr/>
      </p:nvGrpSpPr>
      <p:grpSpPr>
        <a:xfrm>
          <a:off x="0" y="0"/>
          <a:ext cx="0" cy="0"/>
          <a:chOff x="0" y="0"/>
          <a:chExt cx="0" cy="0"/>
        </a:xfrm>
      </p:grpSpPr>
      <p:pic>
        <p:nvPicPr>
          <p:cNvPr id="291" name="Google Shape;291;p33"/>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id="292" name="Google Shape;292;p3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93" name="Google Shape;293;p33"/>
          <p:cNvSpPr/>
          <p:nvPr/>
        </p:nvSpPr>
        <p:spPr>
          <a:xfrm>
            <a:off x="0" y="1"/>
            <a:ext cx="12188952" cy="6858000"/>
          </a:xfrm>
          <a:prstGeom prst="rect">
            <a:avLst/>
          </a:prstGeom>
          <a:gradFill>
            <a:gsLst>
              <a:gs pos="0">
                <a:srgbClr val="A17DB1"/>
              </a:gs>
              <a:gs pos="100000">
                <a:srgbClr val="155696"/>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94" name="Google Shape;294;p33"/>
          <p:cNvSpPr/>
          <p:nvPr/>
        </p:nvSpPr>
        <p:spPr>
          <a:xfrm>
            <a:off x="11198" y="0"/>
            <a:ext cx="12192000" cy="6858000"/>
          </a:xfrm>
          <a:prstGeom prst="rect">
            <a:avLst/>
          </a:prstGeom>
          <a:solidFill>
            <a:srgbClr val="0D0D0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95" name="Google Shape;295;p33"/>
          <p:cNvSpPr/>
          <p:nvPr/>
        </p:nvSpPr>
        <p:spPr>
          <a:xfrm>
            <a:off x="0" y="0"/>
            <a:ext cx="12192000" cy="5286708"/>
          </a:xfrm>
          <a:prstGeom prst="rect">
            <a:avLst/>
          </a:prstGeom>
          <a:gradFill>
            <a:gsLst>
              <a:gs pos="0">
                <a:srgbClr val="A17DB1"/>
              </a:gs>
              <a:gs pos="100000">
                <a:srgbClr val="155696"/>
              </a:gs>
            </a:gsLst>
            <a:lin ang="5400000" scaled="0"/>
          </a:gradFill>
          <a:ln>
            <a:noFill/>
          </a:ln>
          <a:effectLst>
            <a:outerShdw blurRad="88900" rotWithShape="0" algn="t" dir="5400000" dist="254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296" name="Google Shape;296;p33"/>
          <p:cNvPicPr preferRelativeResize="0"/>
          <p:nvPr/>
        </p:nvPicPr>
        <p:blipFill rotWithShape="1">
          <a:blip r:embed="rId4">
            <a:alphaModFix/>
          </a:blip>
          <a:srcRect b="76269" l="0" r="0" t="0"/>
          <a:stretch/>
        </p:blipFill>
        <p:spPr>
          <a:xfrm>
            <a:off x="0" y="0"/>
            <a:ext cx="12192000" cy="1627464"/>
          </a:xfrm>
          <a:prstGeom prst="rect">
            <a:avLst/>
          </a:prstGeom>
          <a:noFill/>
          <a:ln>
            <a:noFill/>
          </a:ln>
        </p:spPr>
      </p:pic>
      <p:pic>
        <p:nvPicPr>
          <p:cNvPr id="297" name="Google Shape;297;p33"/>
          <p:cNvPicPr preferRelativeResize="0"/>
          <p:nvPr/>
        </p:nvPicPr>
        <p:blipFill rotWithShape="1">
          <a:blip r:embed="rId4">
            <a:alphaModFix/>
          </a:blip>
          <a:srcRect b="0" l="25269" r="62821" t="72447"/>
          <a:stretch/>
        </p:blipFill>
        <p:spPr>
          <a:xfrm>
            <a:off x="5443064" y="3371019"/>
            <a:ext cx="1451918" cy="1889621"/>
          </a:xfrm>
          <a:custGeom>
            <a:rect b="b" l="l" r="r" t="t"/>
            <a:pathLst>
              <a:path extrusionOk="0" h="3611460" w="1219200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a:noFill/>
          <a:ln>
            <a:noFill/>
          </a:ln>
        </p:spPr>
      </p:pic>
      <p:pic>
        <p:nvPicPr>
          <p:cNvPr id="298" name="Google Shape;298;p33"/>
          <p:cNvPicPr preferRelativeResize="0"/>
          <p:nvPr/>
        </p:nvPicPr>
        <p:blipFill rotWithShape="1">
          <a:blip r:embed="rId4">
            <a:alphaModFix/>
          </a:blip>
          <a:srcRect b="0" l="73445" r="0" t="47340"/>
          <a:stretch/>
        </p:blipFill>
        <p:spPr>
          <a:xfrm>
            <a:off x="8965579" y="1675248"/>
            <a:ext cx="3237619" cy="3611460"/>
          </a:xfrm>
          <a:custGeom>
            <a:rect b="b" l="l" r="r" t="t"/>
            <a:pathLst>
              <a:path extrusionOk="0" h="3611460" w="3237619">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a:noFill/>
          <a:ln>
            <a:noFill/>
          </a:ln>
        </p:spPr>
      </p:pic>
      <p:sp>
        <p:nvSpPr>
          <p:cNvPr id="299" name="Google Shape;299;p33"/>
          <p:cNvSpPr txBox="1"/>
          <p:nvPr/>
        </p:nvSpPr>
        <p:spPr>
          <a:xfrm>
            <a:off x="-202" y="6501517"/>
            <a:ext cx="5802550"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u="sng">
                <a:solidFill>
                  <a:schemeClr val="lt1"/>
                </a:solidFill>
                <a:latin typeface="Twentieth Century"/>
                <a:ea typeface="Twentieth Century"/>
                <a:cs typeface="Twentieth Century"/>
                <a:sym typeface="Twentieth Century"/>
                <a:hlinkClick r:id="rId5">
                  <a:extLst>
                    <a:ext uri="{A12FA001-AC4F-418D-AE19-62706E023703}">
                      <ahyp:hlinkClr val="tx"/>
                    </a:ext>
                  </a:extLst>
                </a:hlinkClick>
              </a:rPr>
              <a:t>https://www.youtube.com/watch?v=4YxyAcV9QXc&amp;t=2s</a:t>
            </a:r>
            <a:endParaRPr sz="11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00" name="Google Shape;300;p33"/>
          <p:cNvSpPr txBox="1"/>
          <p:nvPr>
            <p:ph type="title"/>
          </p:nvPr>
        </p:nvSpPr>
        <p:spPr>
          <a:xfrm>
            <a:off x="7229138" y="537699"/>
            <a:ext cx="3587270" cy="66099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Twentieth Century"/>
              <a:buNone/>
            </a:pPr>
            <a:r>
              <a:rPr lang="en-US"/>
              <a:t>WHAT IS SEL?</a:t>
            </a:r>
            <a:endParaRPr/>
          </a:p>
        </p:txBody>
      </p:sp>
      <p:pic>
        <p:nvPicPr>
          <p:cNvPr descr="Social and emotional learning (SEL) is 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 id="301" name="Google Shape;301;p33" title="What Is Social and Emotional Learning (SEL)">
            <a:hlinkClick r:id="rId6"/>
          </p:cNvPr>
          <p:cNvPicPr preferRelativeResize="0"/>
          <p:nvPr/>
        </p:nvPicPr>
        <p:blipFill>
          <a:blip r:embed="rId7">
            <a:alphaModFix/>
          </a:blip>
          <a:stretch>
            <a:fillRect/>
          </a:stretch>
        </p:blipFill>
        <p:spPr>
          <a:xfrm>
            <a:off x="220175" y="1198700"/>
            <a:ext cx="8889425" cy="394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306" name="Shape 306"/>
        <p:cNvGrpSpPr/>
        <p:nvPr/>
      </p:nvGrpSpPr>
      <p:grpSpPr>
        <a:xfrm>
          <a:off x="0" y="0"/>
          <a:ext cx="0" cy="0"/>
          <a:chOff x="0" y="0"/>
          <a:chExt cx="0" cy="0"/>
        </a:xfrm>
      </p:grpSpPr>
      <p:sp>
        <p:nvSpPr>
          <p:cNvPr id="307" name="Google Shape;307;p34"/>
          <p:cNvSpPr txBox="1"/>
          <p:nvPr>
            <p:ph type="title"/>
          </p:nvPr>
        </p:nvSpPr>
        <p:spPr>
          <a:xfrm>
            <a:off x="6711750" y="1358900"/>
            <a:ext cx="5480400" cy="273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Twentieth Century"/>
              <a:buNone/>
            </a:pPr>
            <a:r>
              <a:rPr lang="en-US" sz="4800"/>
              <a:t>SOCIAL-EMOTIONAL LEARNING WHEEL</a:t>
            </a:r>
            <a:endParaRPr/>
          </a:p>
        </p:txBody>
      </p:sp>
      <p:pic>
        <p:nvPicPr>
          <p:cNvPr id="308" name="Google Shape;308;p34"/>
          <p:cNvPicPr preferRelativeResize="0"/>
          <p:nvPr>
            <p:ph idx="1" type="body"/>
          </p:nvPr>
        </p:nvPicPr>
        <p:blipFill rotWithShape="1">
          <a:blip r:embed="rId3">
            <a:alphaModFix/>
          </a:blip>
          <a:srcRect b="2" l="2933" r="244" t="0"/>
          <a:stretch/>
        </p:blipFill>
        <p:spPr>
          <a:xfrm>
            <a:off x="8850" y="0"/>
            <a:ext cx="67029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5"/>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86868"/>
              </a:buClr>
              <a:buSzPts val="3600"/>
              <a:buFont typeface="Calibri"/>
              <a:buNone/>
            </a:pPr>
            <a:r>
              <a:rPr b="1" i="0" lang="en-US" sz="3600" u="none" strike="noStrike">
                <a:solidFill>
                  <a:srgbClr val="686868"/>
                </a:solidFill>
                <a:latin typeface="Calibri"/>
                <a:ea typeface="Calibri"/>
                <a:cs typeface="Calibri"/>
                <a:sym typeface="Calibri"/>
              </a:rPr>
              <a:t>SOCIAL AND EMOTIONAL LEARNING (SEL) COMPETENCIES</a:t>
            </a:r>
            <a:endParaRPr b="1"/>
          </a:p>
        </p:txBody>
      </p:sp>
      <p:sp>
        <p:nvSpPr>
          <p:cNvPr id="315" name="Google Shape;315;p35"/>
          <p:cNvSpPr txBox="1"/>
          <p:nvPr>
            <p:ph idx="1" type="body"/>
          </p:nvPr>
        </p:nvSpPr>
        <p:spPr>
          <a:xfrm>
            <a:off x="612985" y="2367093"/>
            <a:ext cx="3599765" cy="57626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2400"/>
              <a:buNone/>
            </a:pPr>
            <a:r>
              <a:rPr b="1" lang="en-US">
                <a:solidFill>
                  <a:srgbClr val="000000"/>
                </a:solidFill>
                <a:latin typeface="Calibri"/>
                <a:ea typeface="Calibri"/>
                <a:cs typeface="Calibri"/>
                <a:sym typeface="Calibri"/>
              </a:rPr>
              <a:t>SOCIAL AWARENESS</a:t>
            </a:r>
            <a:endParaRPr/>
          </a:p>
        </p:txBody>
      </p:sp>
      <p:sp>
        <p:nvSpPr>
          <p:cNvPr id="316" name="Google Shape;316;p35"/>
          <p:cNvSpPr txBox="1"/>
          <p:nvPr>
            <p:ph idx="2" type="body"/>
          </p:nvPr>
        </p:nvSpPr>
        <p:spPr>
          <a:xfrm>
            <a:off x="913774" y="2943355"/>
            <a:ext cx="3298976" cy="284784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500"/>
              <a:buNone/>
            </a:pPr>
            <a:r>
              <a:rPr lang="en-US" sz="1500" cap="none">
                <a:latin typeface="Calibri"/>
                <a:ea typeface="Calibri"/>
                <a:cs typeface="Calibri"/>
                <a:sym typeface="Calibri"/>
              </a:rPr>
              <a:t>The ability to take the perspective of and empathize with others, including those from diverse backgrounds and cultures. The ability to understand social and ethical norms for behavior and to recognize family, school, and community resources and supports.</a:t>
            </a:r>
            <a:endParaRPr/>
          </a:p>
          <a:p>
            <a:pPr indent="-285750" lvl="0" marL="285750" rtl="0" algn="l">
              <a:lnSpc>
                <a:spcPct val="100000"/>
              </a:lnSpc>
              <a:spcBef>
                <a:spcPts val="0"/>
              </a:spcBef>
              <a:spcAft>
                <a:spcPts val="0"/>
              </a:spcAft>
              <a:buClr>
                <a:schemeClr val="dk1"/>
              </a:buClr>
              <a:buSzPts val="1500"/>
              <a:buFont typeface="Noto Sans Symbols"/>
              <a:buChar char="⮚"/>
            </a:pPr>
            <a:r>
              <a:rPr lang="en-US" sz="1500">
                <a:latin typeface="Calibri"/>
                <a:ea typeface="Calibri"/>
                <a:cs typeface="Calibri"/>
                <a:sym typeface="Calibri"/>
              </a:rPr>
              <a:t>PERSPECTIVE-TAKING</a:t>
            </a:r>
            <a:endParaRPr sz="1500">
              <a:latin typeface="Calibri"/>
              <a:ea typeface="Calibri"/>
              <a:cs typeface="Calibri"/>
              <a:sym typeface="Calibri"/>
            </a:endParaRPr>
          </a:p>
          <a:p>
            <a:pPr indent="-285750" lvl="0" marL="285750" rtl="0" algn="l">
              <a:lnSpc>
                <a:spcPct val="100000"/>
              </a:lnSpc>
              <a:spcBef>
                <a:spcPts val="0"/>
              </a:spcBef>
              <a:spcAft>
                <a:spcPts val="0"/>
              </a:spcAft>
              <a:buClr>
                <a:schemeClr val="dk1"/>
              </a:buClr>
              <a:buSzPts val="1500"/>
              <a:buFont typeface="Noto Sans Symbols"/>
              <a:buChar char="⮚"/>
            </a:pPr>
            <a:r>
              <a:rPr lang="en-US" sz="1500">
                <a:latin typeface="Calibri"/>
                <a:ea typeface="Calibri"/>
                <a:cs typeface="Calibri"/>
                <a:sym typeface="Calibri"/>
              </a:rPr>
              <a:t>EMPATHY</a:t>
            </a:r>
            <a:endParaRPr/>
          </a:p>
          <a:p>
            <a:pPr indent="-285750" lvl="0" marL="285750" rtl="0" algn="l">
              <a:lnSpc>
                <a:spcPct val="100000"/>
              </a:lnSpc>
              <a:spcBef>
                <a:spcPts val="0"/>
              </a:spcBef>
              <a:spcAft>
                <a:spcPts val="0"/>
              </a:spcAft>
              <a:buClr>
                <a:schemeClr val="dk1"/>
              </a:buClr>
              <a:buSzPts val="1500"/>
              <a:buFont typeface="Noto Sans Symbols"/>
              <a:buChar char="⮚"/>
            </a:pPr>
            <a:r>
              <a:rPr lang="en-US" sz="1500">
                <a:latin typeface="Calibri"/>
                <a:ea typeface="Calibri"/>
                <a:cs typeface="Calibri"/>
                <a:sym typeface="Calibri"/>
              </a:rPr>
              <a:t>APPRECIATING DIVERSITY</a:t>
            </a:r>
            <a:endParaRPr/>
          </a:p>
          <a:p>
            <a:pPr indent="-285750" lvl="0" marL="285750" rtl="0" algn="l">
              <a:lnSpc>
                <a:spcPct val="100000"/>
              </a:lnSpc>
              <a:spcBef>
                <a:spcPts val="0"/>
              </a:spcBef>
              <a:spcAft>
                <a:spcPts val="0"/>
              </a:spcAft>
              <a:buClr>
                <a:schemeClr val="dk1"/>
              </a:buClr>
              <a:buSzPts val="1500"/>
              <a:buFont typeface="Noto Sans Symbols"/>
              <a:buChar char="⮚"/>
            </a:pPr>
            <a:r>
              <a:rPr lang="en-US" sz="1500">
                <a:latin typeface="Calibri"/>
                <a:ea typeface="Calibri"/>
                <a:cs typeface="Calibri"/>
                <a:sym typeface="Calibri"/>
              </a:rPr>
              <a:t>RESPECT FOR OTHERS</a:t>
            </a:r>
            <a:endParaRPr/>
          </a:p>
          <a:p>
            <a:pPr indent="-190500" lvl="0" marL="285750" rtl="0" algn="l">
              <a:lnSpc>
                <a:spcPct val="100000"/>
              </a:lnSpc>
              <a:spcBef>
                <a:spcPts val="0"/>
              </a:spcBef>
              <a:spcAft>
                <a:spcPts val="0"/>
              </a:spcAft>
              <a:buClr>
                <a:schemeClr val="dk1"/>
              </a:buClr>
              <a:buSzPts val="1500"/>
              <a:buFont typeface="Noto Sans Symbols"/>
              <a:buNone/>
            </a:pPr>
            <a:r>
              <a:t/>
            </a:r>
            <a:endParaRPr sz="1500"/>
          </a:p>
          <a:p>
            <a:pPr indent="0" lvl="0" marL="0" marR="0" rtl="0" algn="ctr">
              <a:lnSpc>
                <a:spcPct val="120000"/>
              </a:lnSpc>
              <a:spcBef>
                <a:spcPts val="1000"/>
              </a:spcBef>
              <a:spcAft>
                <a:spcPts val="0"/>
              </a:spcAft>
              <a:buClr>
                <a:schemeClr val="dk1"/>
              </a:buClr>
              <a:buSzPts val="1400"/>
              <a:buFont typeface="Arial"/>
              <a:buNone/>
            </a:pPr>
            <a:r>
              <a:t/>
            </a:r>
            <a:endParaRPr/>
          </a:p>
        </p:txBody>
      </p:sp>
      <p:sp>
        <p:nvSpPr>
          <p:cNvPr id="317" name="Google Shape;317;p35"/>
          <p:cNvSpPr txBox="1"/>
          <p:nvPr>
            <p:ph idx="3" type="body"/>
          </p:nvPr>
        </p:nvSpPr>
        <p:spPr>
          <a:xfrm>
            <a:off x="4438012" y="2223320"/>
            <a:ext cx="3305898" cy="720035"/>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2400"/>
              <a:buNone/>
            </a:pPr>
            <a:r>
              <a:rPr b="1" lang="en-US">
                <a:solidFill>
                  <a:srgbClr val="000000"/>
                </a:solidFill>
                <a:latin typeface="Calibri"/>
                <a:ea typeface="Calibri"/>
                <a:cs typeface="Calibri"/>
                <a:sym typeface="Calibri"/>
              </a:rPr>
              <a:t>RESPONSIBLE </a:t>
            </a:r>
            <a:endParaRPr>
              <a:solidFill>
                <a:srgbClr val="000000"/>
              </a:solidFill>
              <a:latin typeface="Twentieth Century"/>
              <a:ea typeface="Twentieth Century"/>
              <a:cs typeface="Twentieth Century"/>
              <a:sym typeface="Twentieth Century"/>
            </a:endParaRPr>
          </a:p>
          <a:p>
            <a:pPr indent="0" lvl="0" marL="0" rtl="0" algn="ctr">
              <a:lnSpc>
                <a:spcPct val="85000"/>
              </a:lnSpc>
              <a:spcBef>
                <a:spcPts val="1000"/>
              </a:spcBef>
              <a:spcAft>
                <a:spcPts val="0"/>
              </a:spcAft>
              <a:buSzPts val="2400"/>
              <a:buNone/>
            </a:pPr>
            <a:r>
              <a:rPr b="1" lang="en-US">
                <a:solidFill>
                  <a:srgbClr val="000000"/>
                </a:solidFill>
                <a:latin typeface="Calibri"/>
                <a:ea typeface="Calibri"/>
                <a:cs typeface="Calibri"/>
                <a:sym typeface="Calibri"/>
              </a:rPr>
              <a:t>DECISION-MAKING</a:t>
            </a:r>
            <a:endParaRPr/>
          </a:p>
        </p:txBody>
      </p:sp>
      <p:sp>
        <p:nvSpPr>
          <p:cNvPr id="318" name="Google Shape;318;p35"/>
          <p:cNvSpPr txBox="1"/>
          <p:nvPr>
            <p:ph idx="4" type="body"/>
          </p:nvPr>
        </p:nvSpPr>
        <p:spPr>
          <a:xfrm>
            <a:off x="4441348" y="2943355"/>
            <a:ext cx="3303351" cy="322884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500"/>
              <a:buNone/>
            </a:pPr>
            <a:r>
              <a:rPr lang="en-US" sz="1500" cap="none">
                <a:latin typeface="Calibri"/>
                <a:ea typeface="Calibri"/>
                <a:cs typeface="Calibri"/>
                <a:sym typeface="Calibri"/>
              </a:rPr>
              <a:t>The ability to make constructive choices about personal behavior and social interactions based on ethical standards, safety concerns, and social norms. The realistic evaluation of the consequences of various actions, and a consideration of the wellbeing of oneself and others.</a:t>
            </a:r>
            <a:endParaRPr sz="1500" cap="none"/>
          </a:p>
          <a:p>
            <a:pPr indent="-285750" lvl="0" marL="285750" rtl="0" algn="l">
              <a:lnSpc>
                <a:spcPct val="100000"/>
              </a:lnSpc>
              <a:spcBef>
                <a:spcPts val="0"/>
              </a:spcBef>
              <a:spcAft>
                <a:spcPts val="0"/>
              </a:spcAft>
              <a:buClr>
                <a:schemeClr val="dk1"/>
              </a:buClr>
              <a:buSzPts val="1500"/>
              <a:buFont typeface="Noto Sans Symbols"/>
              <a:buChar char="⮚"/>
            </a:pPr>
            <a:r>
              <a:rPr lang="en-US" sz="1500">
                <a:latin typeface="Calibri"/>
                <a:ea typeface="Calibri"/>
                <a:cs typeface="Calibri"/>
                <a:sym typeface="Calibri"/>
              </a:rPr>
              <a:t>IDENTIFYING PROBLEMS</a:t>
            </a:r>
            <a:endParaRPr sz="1500"/>
          </a:p>
          <a:p>
            <a:pPr indent="-285750" lvl="0" marL="285750" rtl="0" algn="l">
              <a:lnSpc>
                <a:spcPct val="100000"/>
              </a:lnSpc>
              <a:spcBef>
                <a:spcPts val="0"/>
              </a:spcBef>
              <a:spcAft>
                <a:spcPts val="0"/>
              </a:spcAft>
              <a:buClr>
                <a:schemeClr val="dk1"/>
              </a:buClr>
              <a:buSzPts val="1500"/>
              <a:buFont typeface="Noto Sans Symbols"/>
              <a:buChar char="⮚"/>
            </a:pPr>
            <a:r>
              <a:rPr lang="en-US" sz="1500">
                <a:latin typeface="Calibri"/>
                <a:ea typeface="Calibri"/>
                <a:cs typeface="Calibri"/>
                <a:sym typeface="Calibri"/>
              </a:rPr>
              <a:t>ANALYZING SITUATIONS</a:t>
            </a:r>
            <a:endParaRPr sz="1500"/>
          </a:p>
          <a:p>
            <a:pPr indent="-285750" lvl="0" marL="285750" rtl="0" algn="l">
              <a:lnSpc>
                <a:spcPct val="100000"/>
              </a:lnSpc>
              <a:spcBef>
                <a:spcPts val="0"/>
              </a:spcBef>
              <a:spcAft>
                <a:spcPts val="0"/>
              </a:spcAft>
              <a:buClr>
                <a:schemeClr val="dk1"/>
              </a:buClr>
              <a:buSzPts val="1500"/>
              <a:buFont typeface="Noto Sans Symbols"/>
              <a:buChar char="⮚"/>
            </a:pPr>
            <a:r>
              <a:rPr lang="en-US" sz="1500">
                <a:latin typeface="Calibri"/>
                <a:ea typeface="Calibri"/>
                <a:cs typeface="Calibri"/>
                <a:sym typeface="Calibri"/>
              </a:rPr>
              <a:t>SOLVING PROBLEMS</a:t>
            </a:r>
            <a:endParaRPr sz="1500"/>
          </a:p>
          <a:p>
            <a:pPr indent="-285750" lvl="0" marL="285750" rtl="0" algn="l">
              <a:lnSpc>
                <a:spcPct val="100000"/>
              </a:lnSpc>
              <a:spcBef>
                <a:spcPts val="0"/>
              </a:spcBef>
              <a:spcAft>
                <a:spcPts val="0"/>
              </a:spcAft>
              <a:buClr>
                <a:schemeClr val="dk1"/>
              </a:buClr>
              <a:buSzPts val="1500"/>
              <a:buFont typeface="Noto Sans Symbols"/>
              <a:buChar char="⮚"/>
            </a:pPr>
            <a:r>
              <a:rPr lang="en-US" sz="1500">
                <a:latin typeface="Calibri"/>
                <a:ea typeface="Calibri"/>
                <a:cs typeface="Calibri"/>
                <a:sym typeface="Calibri"/>
              </a:rPr>
              <a:t>EVALUATING</a:t>
            </a:r>
            <a:endParaRPr sz="1500"/>
          </a:p>
          <a:p>
            <a:pPr indent="-285750" lvl="0" marL="285750" rtl="0" algn="l">
              <a:lnSpc>
                <a:spcPct val="100000"/>
              </a:lnSpc>
              <a:spcBef>
                <a:spcPts val="0"/>
              </a:spcBef>
              <a:spcAft>
                <a:spcPts val="0"/>
              </a:spcAft>
              <a:buClr>
                <a:schemeClr val="dk1"/>
              </a:buClr>
              <a:buSzPts val="1500"/>
              <a:buFont typeface="Noto Sans Symbols"/>
              <a:buChar char="⮚"/>
            </a:pPr>
            <a:r>
              <a:rPr lang="en-US" sz="1500">
                <a:latin typeface="Calibri"/>
                <a:ea typeface="Calibri"/>
                <a:cs typeface="Calibri"/>
                <a:sym typeface="Calibri"/>
              </a:rPr>
              <a:t>REFLECTING</a:t>
            </a:r>
            <a:endParaRPr sz="1500"/>
          </a:p>
          <a:p>
            <a:pPr indent="-285750" lvl="0" marL="285750" rtl="0" algn="l">
              <a:lnSpc>
                <a:spcPct val="100000"/>
              </a:lnSpc>
              <a:spcBef>
                <a:spcPts val="0"/>
              </a:spcBef>
              <a:spcAft>
                <a:spcPts val="0"/>
              </a:spcAft>
              <a:buClr>
                <a:schemeClr val="dk1"/>
              </a:buClr>
              <a:buSzPts val="1500"/>
              <a:buFont typeface="Noto Sans Symbols"/>
              <a:buChar char="⮚"/>
            </a:pPr>
            <a:r>
              <a:rPr lang="en-US" sz="1500">
                <a:latin typeface="Calibri"/>
                <a:ea typeface="Calibri"/>
                <a:cs typeface="Calibri"/>
                <a:sym typeface="Calibri"/>
              </a:rPr>
              <a:t>ETHICAL RESPONSIBILITY</a:t>
            </a:r>
            <a:endParaRPr sz="1500"/>
          </a:p>
          <a:p>
            <a:pPr indent="-196850" lvl="0" marL="285750" marR="0" rtl="0" algn="ctr">
              <a:lnSpc>
                <a:spcPct val="120000"/>
              </a:lnSpc>
              <a:spcBef>
                <a:spcPts val="1000"/>
              </a:spcBef>
              <a:spcAft>
                <a:spcPts val="0"/>
              </a:spcAft>
              <a:buClr>
                <a:schemeClr val="dk1"/>
              </a:buClr>
              <a:buSzPts val="1400"/>
              <a:buFont typeface="Noto Sans Symbols"/>
              <a:buNone/>
            </a:pPr>
            <a:r>
              <a:t/>
            </a:r>
            <a:endParaRPr/>
          </a:p>
        </p:txBody>
      </p:sp>
      <p:sp>
        <p:nvSpPr>
          <p:cNvPr id="319" name="Google Shape;319;p35"/>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2400"/>
              <a:buNone/>
            </a:pPr>
            <a:r>
              <a:rPr b="1" i="0" lang="en-US" sz="2400" u="none" strike="noStrike">
                <a:solidFill>
                  <a:srgbClr val="000000"/>
                </a:solidFill>
                <a:latin typeface="Calibri"/>
                <a:ea typeface="Calibri"/>
                <a:cs typeface="Calibri"/>
                <a:sym typeface="Calibri"/>
              </a:rPr>
              <a:t>SELF-AWARENESS</a:t>
            </a:r>
            <a:endParaRPr/>
          </a:p>
        </p:txBody>
      </p:sp>
      <p:sp>
        <p:nvSpPr>
          <p:cNvPr id="320" name="Google Shape;320;p35"/>
          <p:cNvSpPr txBox="1"/>
          <p:nvPr>
            <p:ph idx="6" type="body"/>
          </p:nvPr>
        </p:nvSpPr>
        <p:spPr>
          <a:xfrm>
            <a:off x="7973298" y="2943355"/>
            <a:ext cx="3304928" cy="31820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The ability to accurately recognize one’s own emotions, thoughts, and values and how they influence behavior. The ability to accurately assess one’s strengths and limitations, with a well-grounded sense of confidence, optimism, and a “growth mindset.”</a:t>
            </a:r>
            <a:endParaRPr b="0" i="0" sz="1500" u="none" cap="none" strike="noStrike">
              <a:solidFill>
                <a:srgbClr val="000000"/>
              </a:solidFill>
              <a:latin typeface="Calibri"/>
              <a:ea typeface="Calibri"/>
              <a:cs typeface="Calibri"/>
              <a:sym typeface="Calibri"/>
            </a:endParaRPr>
          </a:p>
          <a:p>
            <a:pPr indent="-342900" lvl="0" marL="342900" rtl="0" algn="l">
              <a:lnSpc>
                <a:spcPct val="100000"/>
              </a:lnSpc>
              <a:spcBef>
                <a:spcPts val="0"/>
              </a:spcBef>
              <a:spcAft>
                <a:spcPts val="0"/>
              </a:spcAft>
              <a:buClr>
                <a:srgbClr val="000000"/>
              </a:buClr>
              <a:buSzPts val="1500"/>
              <a:buFont typeface="Noto Sans Symbols"/>
              <a:buChar char="⮚"/>
            </a:pPr>
            <a:r>
              <a:rPr lang="en-US" sz="1500" cap="none">
                <a:solidFill>
                  <a:srgbClr val="000000"/>
                </a:solidFill>
                <a:latin typeface="Calibri"/>
                <a:ea typeface="Calibri"/>
                <a:cs typeface="Calibri"/>
                <a:sym typeface="Calibri"/>
              </a:rPr>
              <a:t>IDENTIFYING EMOTIONS</a:t>
            </a:r>
            <a:endParaRPr b="0" i="0" sz="1500" u="none" cap="none" strike="noStrike">
              <a:solidFill>
                <a:srgbClr val="000000"/>
              </a:solidFill>
              <a:latin typeface="Calibri"/>
              <a:ea typeface="Calibri"/>
              <a:cs typeface="Calibri"/>
              <a:sym typeface="Calibri"/>
            </a:endParaRPr>
          </a:p>
          <a:p>
            <a:pPr indent="-342900" lvl="0" marL="342900" rtl="0" algn="l">
              <a:lnSpc>
                <a:spcPct val="100000"/>
              </a:lnSpc>
              <a:spcBef>
                <a:spcPts val="0"/>
              </a:spcBef>
              <a:spcAft>
                <a:spcPts val="0"/>
              </a:spcAft>
              <a:buClr>
                <a:srgbClr val="000000"/>
              </a:buClr>
              <a:buSzPts val="1500"/>
              <a:buFont typeface="Noto Sans Symbols"/>
              <a:buChar char="⮚"/>
            </a:pPr>
            <a:r>
              <a:rPr lang="en-US" sz="1500" cap="none">
                <a:solidFill>
                  <a:srgbClr val="000000"/>
                </a:solidFill>
                <a:latin typeface="Calibri"/>
                <a:ea typeface="Calibri"/>
                <a:cs typeface="Calibri"/>
                <a:sym typeface="Calibri"/>
              </a:rPr>
              <a:t>ACCURATE SELF-PERCEPTION</a:t>
            </a:r>
            <a:endParaRPr b="0" i="0" sz="1500" u="none" cap="none" strike="noStrike">
              <a:solidFill>
                <a:srgbClr val="000000"/>
              </a:solidFill>
              <a:latin typeface="Calibri"/>
              <a:ea typeface="Calibri"/>
              <a:cs typeface="Calibri"/>
              <a:sym typeface="Calibri"/>
            </a:endParaRPr>
          </a:p>
          <a:p>
            <a:pPr indent="-342900" lvl="0" marL="342900" rtl="0" algn="l">
              <a:lnSpc>
                <a:spcPct val="100000"/>
              </a:lnSpc>
              <a:spcBef>
                <a:spcPts val="0"/>
              </a:spcBef>
              <a:spcAft>
                <a:spcPts val="0"/>
              </a:spcAft>
              <a:buClr>
                <a:srgbClr val="000000"/>
              </a:buClr>
              <a:buSzPts val="1500"/>
              <a:buFont typeface="Noto Sans Symbols"/>
              <a:buChar char="⮚"/>
            </a:pPr>
            <a:r>
              <a:rPr lang="en-US" sz="1500" cap="none">
                <a:solidFill>
                  <a:srgbClr val="000000"/>
                </a:solidFill>
                <a:latin typeface="Calibri"/>
                <a:ea typeface="Calibri"/>
                <a:cs typeface="Calibri"/>
                <a:sym typeface="Calibri"/>
              </a:rPr>
              <a:t>RECOGNIZING STRENGTHS</a:t>
            </a:r>
            <a:endParaRPr b="0" i="0" sz="1500" u="none" cap="none" strike="noStrike">
              <a:solidFill>
                <a:srgbClr val="000000"/>
              </a:solidFill>
              <a:latin typeface="Calibri"/>
              <a:ea typeface="Calibri"/>
              <a:cs typeface="Calibri"/>
              <a:sym typeface="Calibri"/>
            </a:endParaRPr>
          </a:p>
          <a:p>
            <a:pPr indent="-342900" lvl="0" marL="342900" rtl="0" algn="l">
              <a:lnSpc>
                <a:spcPct val="100000"/>
              </a:lnSpc>
              <a:spcBef>
                <a:spcPts val="0"/>
              </a:spcBef>
              <a:spcAft>
                <a:spcPts val="0"/>
              </a:spcAft>
              <a:buClr>
                <a:srgbClr val="000000"/>
              </a:buClr>
              <a:buSzPts val="1500"/>
              <a:buFont typeface="Noto Sans Symbols"/>
              <a:buChar char="⮚"/>
            </a:pPr>
            <a:r>
              <a:rPr lang="en-US" sz="1500" cap="none">
                <a:solidFill>
                  <a:srgbClr val="000000"/>
                </a:solidFill>
                <a:latin typeface="Calibri"/>
                <a:ea typeface="Calibri"/>
                <a:cs typeface="Calibri"/>
                <a:sym typeface="Calibri"/>
              </a:rPr>
              <a:t>SELF-CONFIDENCE</a:t>
            </a:r>
            <a:endParaRPr b="0" i="0" sz="15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500"/>
              <a:buFont typeface="Noto Sans Symbols"/>
              <a:buChar char="⮚"/>
            </a:pPr>
            <a:r>
              <a:rPr lang="en-US" sz="1500" cap="none">
                <a:solidFill>
                  <a:srgbClr val="000000"/>
                </a:solidFill>
                <a:latin typeface="Calibri"/>
                <a:ea typeface="Calibri"/>
                <a:cs typeface="Calibri"/>
                <a:sym typeface="Calibri"/>
              </a:rPr>
              <a:t>SELF-EFFICACY</a:t>
            </a:r>
            <a:endParaRPr b="0" i="0" sz="1500" u="none" cap="none" strike="noStrike">
              <a:solidFill>
                <a:srgbClr val="000000"/>
              </a:solidFill>
              <a:latin typeface="Calibri"/>
              <a:ea typeface="Calibri"/>
              <a:cs typeface="Calibri"/>
              <a:sym typeface="Calibri"/>
            </a:endParaRPr>
          </a:p>
          <a:p>
            <a:pPr indent="0" lvl="0" marL="0" rtl="0" algn="ctr">
              <a:lnSpc>
                <a:spcPct val="120000"/>
              </a:lnSpc>
              <a:spcBef>
                <a:spcPts val="1000"/>
              </a:spcBef>
              <a:spcAft>
                <a:spcPts val="0"/>
              </a:spcAft>
              <a:buSzPts val="1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6"/>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86868"/>
              </a:buClr>
              <a:buSzPts val="3600"/>
              <a:buFont typeface="Calibri"/>
              <a:buNone/>
            </a:pPr>
            <a:r>
              <a:rPr b="1" i="0" lang="en-US" sz="3600" u="none" strike="noStrike">
                <a:solidFill>
                  <a:srgbClr val="686868"/>
                </a:solidFill>
                <a:latin typeface="Calibri"/>
                <a:ea typeface="Calibri"/>
                <a:cs typeface="Calibri"/>
                <a:sym typeface="Calibri"/>
              </a:rPr>
              <a:t>SOCIAL AND EMOTIONAL LEARNING (SEL) COMPETENCIES CONT.</a:t>
            </a:r>
            <a:endParaRPr/>
          </a:p>
        </p:txBody>
      </p:sp>
      <p:sp>
        <p:nvSpPr>
          <p:cNvPr id="327" name="Google Shape;327;p36"/>
          <p:cNvSpPr txBox="1"/>
          <p:nvPr>
            <p:ph idx="1" type="body"/>
          </p:nvPr>
        </p:nvSpPr>
        <p:spPr>
          <a:xfrm>
            <a:off x="1764687" y="2110393"/>
            <a:ext cx="3299100" cy="5763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SzPts val="2400"/>
              <a:buNone/>
            </a:pPr>
            <a:r>
              <a:rPr b="1" i="0" lang="en-US" sz="2400" u="none" strike="noStrike">
                <a:solidFill>
                  <a:srgbClr val="000000"/>
                </a:solidFill>
                <a:latin typeface="Calibri"/>
                <a:ea typeface="Calibri"/>
                <a:cs typeface="Calibri"/>
                <a:sym typeface="Calibri"/>
              </a:rPr>
              <a:t>SELF-MANAGEMENT</a:t>
            </a:r>
            <a:endParaRPr/>
          </a:p>
        </p:txBody>
      </p:sp>
      <p:sp>
        <p:nvSpPr>
          <p:cNvPr id="328" name="Google Shape;328;p36"/>
          <p:cNvSpPr txBox="1"/>
          <p:nvPr>
            <p:ph idx="2" type="body"/>
          </p:nvPr>
        </p:nvSpPr>
        <p:spPr>
          <a:xfrm>
            <a:off x="7122398" y="2943355"/>
            <a:ext cx="3304928" cy="28478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530"/>
              <a:buFont typeface="Calibri"/>
              <a:buNone/>
            </a:pPr>
            <a:r>
              <a:rPr b="0" i="0" lang="en-US" sz="1530" u="none" cap="none" strike="noStrike">
                <a:solidFill>
                  <a:srgbClr val="000000"/>
                </a:solidFill>
                <a:latin typeface="Calibri"/>
                <a:ea typeface="Calibri"/>
                <a:cs typeface="Calibri"/>
                <a:sym typeface="Calibri"/>
              </a:rPr>
              <a:t>The ability to establish and maintain healthy and rewarding relationships with diverse individuals and groups. The ability to communicate clearly, listen well, cooperate with others, resist inappropriate social pressure, negotiate conflict constructively, and seek and offer help when needed.</a:t>
            </a:r>
            <a:endParaRPr b="0" i="0" sz="1530" u="none" cap="none" strike="noStrike">
              <a:solidFill>
                <a:srgbClr val="000000"/>
              </a:solidFill>
              <a:latin typeface="Calibri"/>
              <a:ea typeface="Calibri"/>
              <a:cs typeface="Calibri"/>
              <a:sym typeface="Calibri"/>
            </a:endParaRPr>
          </a:p>
          <a:p>
            <a:pPr indent="-342900" lvl="0" marL="342900" rtl="0" algn="l">
              <a:lnSpc>
                <a:spcPct val="90000"/>
              </a:lnSpc>
              <a:spcBef>
                <a:spcPts val="0"/>
              </a:spcBef>
              <a:spcAft>
                <a:spcPts val="0"/>
              </a:spcAft>
              <a:buClr>
                <a:srgbClr val="000000"/>
              </a:buClr>
              <a:buSzPts val="1700"/>
              <a:buFont typeface="Noto Sans Symbols"/>
              <a:buChar char="⮚"/>
            </a:pPr>
            <a:r>
              <a:rPr lang="en-US" sz="1700" cap="none">
                <a:solidFill>
                  <a:srgbClr val="000000"/>
                </a:solidFill>
                <a:latin typeface="Calibri"/>
                <a:ea typeface="Calibri"/>
                <a:cs typeface="Calibri"/>
                <a:sym typeface="Calibri"/>
              </a:rPr>
              <a:t>COMMUNICATION</a:t>
            </a:r>
            <a:endParaRPr/>
          </a:p>
          <a:p>
            <a:pPr indent="-342900" lvl="0" marL="342900" rtl="0" algn="l">
              <a:lnSpc>
                <a:spcPct val="90000"/>
              </a:lnSpc>
              <a:spcBef>
                <a:spcPts val="0"/>
              </a:spcBef>
              <a:spcAft>
                <a:spcPts val="0"/>
              </a:spcAft>
              <a:buClr>
                <a:srgbClr val="000000"/>
              </a:buClr>
              <a:buSzPts val="1700"/>
              <a:buFont typeface="Noto Sans Symbols"/>
              <a:buChar char="⮚"/>
            </a:pPr>
            <a:r>
              <a:rPr lang="en-US" sz="1700" cap="none">
                <a:solidFill>
                  <a:srgbClr val="000000"/>
                </a:solidFill>
                <a:latin typeface="Calibri"/>
                <a:ea typeface="Calibri"/>
                <a:cs typeface="Calibri"/>
                <a:sym typeface="Calibri"/>
              </a:rPr>
              <a:t>SOCIAL ENGAGEMENT</a:t>
            </a:r>
            <a:endParaRPr b="0" i="0" sz="1700" u="none" cap="none" strike="noStrike">
              <a:solidFill>
                <a:srgbClr val="000000"/>
              </a:solidFill>
              <a:latin typeface="Calibri"/>
              <a:ea typeface="Calibri"/>
              <a:cs typeface="Calibri"/>
              <a:sym typeface="Calibri"/>
            </a:endParaRPr>
          </a:p>
          <a:p>
            <a:pPr indent="-342900" lvl="0" marL="342900" rtl="0" algn="l">
              <a:lnSpc>
                <a:spcPct val="90000"/>
              </a:lnSpc>
              <a:spcBef>
                <a:spcPts val="0"/>
              </a:spcBef>
              <a:spcAft>
                <a:spcPts val="0"/>
              </a:spcAft>
              <a:buClr>
                <a:srgbClr val="000000"/>
              </a:buClr>
              <a:buSzPts val="1700"/>
              <a:buFont typeface="Noto Sans Symbols"/>
              <a:buChar char="⮚"/>
            </a:pPr>
            <a:r>
              <a:rPr lang="en-US" sz="1700" cap="none">
                <a:solidFill>
                  <a:srgbClr val="000000"/>
                </a:solidFill>
                <a:latin typeface="Calibri"/>
                <a:ea typeface="Calibri"/>
                <a:cs typeface="Calibri"/>
                <a:sym typeface="Calibri"/>
              </a:rPr>
              <a:t>RELATIONSHIP BUILDING</a:t>
            </a:r>
            <a:endParaRPr b="0" i="0" sz="1700" u="none" cap="none" strike="noStrike">
              <a:solidFill>
                <a:srgbClr val="000000"/>
              </a:solidFill>
              <a:latin typeface="Calibri"/>
              <a:ea typeface="Calibri"/>
              <a:cs typeface="Calibri"/>
              <a:sym typeface="Calibri"/>
            </a:endParaRPr>
          </a:p>
          <a:p>
            <a:pPr indent="-342900" lvl="0" marL="342900" marR="0" rtl="0" algn="l">
              <a:lnSpc>
                <a:spcPct val="90000"/>
              </a:lnSpc>
              <a:spcBef>
                <a:spcPts val="0"/>
              </a:spcBef>
              <a:spcAft>
                <a:spcPts val="0"/>
              </a:spcAft>
              <a:buClr>
                <a:srgbClr val="000000"/>
              </a:buClr>
              <a:buSzPts val="1700"/>
              <a:buFont typeface="Noto Sans Symbols"/>
              <a:buChar char="⮚"/>
            </a:pPr>
            <a:r>
              <a:rPr lang="en-US" sz="1700" cap="none">
                <a:solidFill>
                  <a:srgbClr val="000000"/>
                </a:solidFill>
                <a:latin typeface="Calibri"/>
                <a:ea typeface="Calibri"/>
                <a:cs typeface="Calibri"/>
                <a:sym typeface="Calibri"/>
              </a:rPr>
              <a:t>TEAMWORK</a:t>
            </a:r>
            <a:endParaRPr b="0" i="0" sz="1700" u="none" cap="none" strike="noStrike">
              <a:solidFill>
                <a:srgbClr val="000000"/>
              </a:solidFill>
              <a:latin typeface="Calibri"/>
              <a:ea typeface="Calibri"/>
              <a:cs typeface="Calibri"/>
              <a:sym typeface="Calibri"/>
            </a:endParaRPr>
          </a:p>
          <a:p>
            <a:pPr indent="0" lvl="0" marL="0" rtl="0" algn="ctr">
              <a:lnSpc>
                <a:spcPct val="110000"/>
              </a:lnSpc>
              <a:spcBef>
                <a:spcPts val="1000"/>
              </a:spcBef>
              <a:spcAft>
                <a:spcPts val="0"/>
              </a:spcAft>
              <a:buSzPts val="1190"/>
              <a:buNone/>
            </a:pPr>
            <a:r>
              <a:t/>
            </a:r>
            <a:endParaRPr sz="1190"/>
          </a:p>
        </p:txBody>
      </p:sp>
      <p:sp>
        <p:nvSpPr>
          <p:cNvPr id="329" name="Google Shape;329;p36"/>
          <p:cNvSpPr txBox="1"/>
          <p:nvPr>
            <p:ph idx="3" type="body"/>
          </p:nvPr>
        </p:nvSpPr>
        <p:spPr>
          <a:xfrm>
            <a:off x="7008773" y="2110393"/>
            <a:ext cx="3304800" cy="5763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SzPts val="2400"/>
              <a:buNone/>
            </a:pPr>
            <a:r>
              <a:rPr b="1" i="0" lang="en-US" sz="2400" u="none" strike="noStrike">
                <a:solidFill>
                  <a:srgbClr val="000000"/>
                </a:solidFill>
                <a:latin typeface="Calibri"/>
                <a:ea typeface="Calibri"/>
                <a:cs typeface="Calibri"/>
                <a:sym typeface="Calibri"/>
              </a:rPr>
              <a:t>RELATIONSHIP SKILLS</a:t>
            </a:r>
            <a:endParaRPr/>
          </a:p>
        </p:txBody>
      </p:sp>
      <p:sp>
        <p:nvSpPr>
          <p:cNvPr id="330" name="Google Shape;330;p36"/>
          <p:cNvSpPr txBox="1"/>
          <p:nvPr>
            <p:ph idx="5" type="body"/>
          </p:nvPr>
        </p:nvSpPr>
        <p:spPr>
          <a:xfrm>
            <a:off x="1764675" y="2686700"/>
            <a:ext cx="3299100" cy="3383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30"/>
              <a:buFont typeface="Calibri"/>
              <a:buNone/>
            </a:pPr>
            <a:r>
              <a:rPr b="0" i="0" lang="en-US" sz="1530" u="none" cap="none" strike="noStrike">
                <a:solidFill>
                  <a:srgbClr val="000000"/>
                </a:solidFill>
                <a:latin typeface="Calibri"/>
                <a:ea typeface="Calibri"/>
                <a:cs typeface="Calibri"/>
                <a:sym typeface="Calibri"/>
              </a:rPr>
              <a:t>The ability to successfully regulate one’s emotions, thoughts, and behaviors in different situations — effectively managing stress, controlling impulses, and motivating oneself. The ability to</a:t>
            </a:r>
            <a:r>
              <a:rPr lang="en-US"/>
              <a:t> </a:t>
            </a:r>
            <a:r>
              <a:rPr b="0" i="0" lang="en-US" sz="1530" u="none" cap="none" strike="noStrike">
                <a:solidFill>
                  <a:srgbClr val="000000"/>
                </a:solidFill>
                <a:latin typeface="Calibri"/>
                <a:ea typeface="Calibri"/>
                <a:cs typeface="Calibri"/>
                <a:sym typeface="Calibri"/>
              </a:rPr>
              <a:t>set and work toward personal and academic goals.</a:t>
            </a:r>
            <a:endParaRPr b="0" i="0" sz="1530" u="none" cap="none" strike="noStrike">
              <a:solidFill>
                <a:srgbClr val="000000"/>
              </a:solidFill>
              <a:latin typeface="Calibri"/>
              <a:ea typeface="Calibri"/>
              <a:cs typeface="Calibri"/>
              <a:sym typeface="Calibri"/>
            </a:endParaRPr>
          </a:p>
          <a:p>
            <a:pPr indent="-342900" lvl="0" marL="342900" rtl="0" algn="l">
              <a:lnSpc>
                <a:spcPct val="80000"/>
              </a:lnSpc>
              <a:spcBef>
                <a:spcPts val="0"/>
              </a:spcBef>
              <a:spcAft>
                <a:spcPts val="0"/>
              </a:spcAft>
              <a:buClr>
                <a:srgbClr val="000000"/>
              </a:buClr>
              <a:buSzPts val="1700"/>
              <a:buFont typeface="Noto Sans Symbols"/>
              <a:buChar char="⮚"/>
            </a:pPr>
            <a:r>
              <a:rPr lang="en-US" sz="1700" cap="none">
                <a:solidFill>
                  <a:srgbClr val="000000"/>
                </a:solidFill>
                <a:latin typeface="Calibri"/>
                <a:ea typeface="Calibri"/>
                <a:cs typeface="Calibri"/>
                <a:sym typeface="Calibri"/>
              </a:rPr>
              <a:t>IMPULSE CONTROL</a:t>
            </a:r>
            <a:endParaRPr b="0" i="0" sz="1700" u="none" cap="none" strike="noStrike">
              <a:solidFill>
                <a:srgbClr val="000000"/>
              </a:solidFill>
              <a:latin typeface="Calibri"/>
              <a:ea typeface="Calibri"/>
              <a:cs typeface="Calibri"/>
              <a:sym typeface="Calibri"/>
            </a:endParaRPr>
          </a:p>
          <a:p>
            <a:pPr indent="-342900" lvl="0" marL="342900" rtl="0" algn="l">
              <a:lnSpc>
                <a:spcPct val="80000"/>
              </a:lnSpc>
              <a:spcBef>
                <a:spcPts val="0"/>
              </a:spcBef>
              <a:spcAft>
                <a:spcPts val="0"/>
              </a:spcAft>
              <a:buClr>
                <a:srgbClr val="000000"/>
              </a:buClr>
              <a:buSzPts val="1700"/>
              <a:buFont typeface="Noto Sans Symbols"/>
              <a:buChar char="⮚"/>
            </a:pPr>
            <a:r>
              <a:rPr lang="en-US" sz="1700" cap="none">
                <a:solidFill>
                  <a:srgbClr val="000000"/>
                </a:solidFill>
                <a:latin typeface="Calibri"/>
                <a:ea typeface="Calibri"/>
                <a:cs typeface="Calibri"/>
                <a:sym typeface="Calibri"/>
              </a:rPr>
              <a:t>STRESS MANAGEMENT</a:t>
            </a:r>
            <a:endParaRPr b="0" i="0" sz="1700" u="none" cap="none" strike="noStrike">
              <a:solidFill>
                <a:srgbClr val="000000"/>
              </a:solidFill>
              <a:latin typeface="Calibri"/>
              <a:ea typeface="Calibri"/>
              <a:cs typeface="Calibri"/>
              <a:sym typeface="Calibri"/>
            </a:endParaRPr>
          </a:p>
          <a:p>
            <a:pPr indent="-342900" lvl="0" marL="342900" marR="0" rtl="0" algn="l">
              <a:lnSpc>
                <a:spcPct val="80000"/>
              </a:lnSpc>
              <a:spcBef>
                <a:spcPts val="0"/>
              </a:spcBef>
              <a:spcAft>
                <a:spcPts val="0"/>
              </a:spcAft>
              <a:buClr>
                <a:srgbClr val="000000"/>
              </a:buClr>
              <a:buSzPts val="1700"/>
              <a:buFont typeface="Noto Sans Symbols"/>
              <a:buChar char="⮚"/>
            </a:pPr>
            <a:r>
              <a:rPr lang="en-US" sz="1700" cap="none">
                <a:solidFill>
                  <a:srgbClr val="000000"/>
                </a:solidFill>
                <a:latin typeface="Calibri"/>
                <a:ea typeface="Calibri"/>
                <a:cs typeface="Calibri"/>
                <a:sym typeface="Calibri"/>
              </a:rPr>
              <a:t>SELF-DISCIPLINE</a:t>
            </a:r>
            <a:endParaRPr b="0" i="0" sz="1700" u="none" cap="none" strike="noStrike">
              <a:solidFill>
                <a:srgbClr val="000000"/>
              </a:solidFill>
              <a:latin typeface="Calibri"/>
              <a:ea typeface="Calibri"/>
              <a:cs typeface="Calibri"/>
              <a:sym typeface="Calibri"/>
            </a:endParaRPr>
          </a:p>
          <a:p>
            <a:pPr indent="-342900" lvl="0" marL="342900" marR="0" rtl="0" algn="l">
              <a:lnSpc>
                <a:spcPct val="80000"/>
              </a:lnSpc>
              <a:spcBef>
                <a:spcPts val="0"/>
              </a:spcBef>
              <a:spcAft>
                <a:spcPts val="0"/>
              </a:spcAft>
              <a:buClr>
                <a:srgbClr val="000000"/>
              </a:buClr>
              <a:buSzPts val="1700"/>
              <a:buFont typeface="Noto Sans Symbols"/>
              <a:buChar char="⮚"/>
            </a:pPr>
            <a:r>
              <a:rPr lang="en-US" sz="1700" cap="none">
                <a:solidFill>
                  <a:srgbClr val="000000"/>
                </a:solidFill>
                <a:latin typeface="Calibri"/>
                <a:ea typeface="Calibri"/>
                <a:cs typeface="Calibri"/>
                <a:sym typeface="Calibri"/>
              </a:rPr>
              <a:t>SELF-MOTIVATION</a:t>
            </a:r>
            <a:endParaRPr b="0" i="0" sz="1700" u="none" cap="none" strike="noStrike">
              <a:solidFill>
                <a:srgbClr val="000000"/>
              </a:solidFill>
              <a:latin typeface="Calibri"/>
              <a:ea typeface="Calibri"/>
              <a:cs typeface="Calibri"/>
              <a:sym typeface="Calibri"/>
            </a:endParaRPr>
          </a:p>
          <a:p>
            <a:pPr indent="-342900" lvl="0" marL="342900" rtl="0" algn="l">
              <a:lnSpc>
                <a:spcPct val="80000"/>
              </a:lnSpc>
              <a:spcBef>
                <a:spcPts val="0"/>
              </a:spcBef>
              <a:spcAft>
                <a:spcPts val="0"/>
              </a:spcAft>
              <a:buClr>
                <a:srgbClr val="000000"/>
              </a:buClr>
              <a:buSzPts val="1700"/>
              <a:buFont typeface="Noto Sans Symbols"/>
              <a:buChar char="⮚"/>
            </a:pPr>
            <a:r>
              <a:rPr lang="en-US" sz="1700" cap="none">
                <a:solidFill>
                  <a:srgbClr val="000000"/>
                </a:solidFill>
                <a:latin typeface="Calibri"/>
                <a:ea typeface="Calibri"/>
                <a:cs typeface="Calibri"/>
                <a:sym typeface="Calibri"/>
              </a:rPr>
              <a:t>GOAL SETTING</a:t>
            </a:r>
            <a:endParaRPr b="0" i="0" sz="1700" u="none" cap="none" strike="noStrike">
              <a:solidFill>
                <a:srgbClr val="000000"/>
              </a:solidFill>
              <a:latin typeface="Calibri"/>
              <a:ea typeface="Calibri"/>
              <a:cs typeface="Calibri"/>
              <a:sym typeface="Calibri"/>
            </a:endParaRPr>
          </a:p>
          <a:p>
            <a:pPr indent="-342900" lvl="0" marL="342900" rtl="0" algn="l">
              <a:lnSpc>
                <a:spcPct val="80000"/>
              </a:lnSpc>
              <a:spcBef>
                <a:spcPts val="0"/>
              </a:spcBef>
              <a:spcAft>
                <a:spcPts val="0"/>
              </a:spcAft>
              <a:buClr>
                <a:srgbClr val="000000"/>
              </a:buClr>
              <a:buSzPts val="1700"/>
              <a:buFont typeface="Noto Sans Symbols"/>
              <a:buChar char="⮚"/>
            </a:pPr>
            <a:r>
              <a:rPr lang="en-US" sz="1700" cap="none">
                <a:solidFill>
                  <a:srgbClr val="000000"/>
                </a:solidFill>
                <a:latin typeface="Calibri"/>
                <a:ea typeface="Calibri"/>
                <a:cs typeface="Calibri"/>
                <a:sym typeface="Calibri"/>
              </a:rPr>
              <a:t>ORGANIZATIONAL SKILLS</a:t>
            </a:r>
            <a:endParaRPr b="0" i="0" sz="1700" u="none" cap="none" strike="noStrike">
              <a:solidFill>
                <a:srgbClr val="000000"/>
              </a:solidFill>
              <a:latin typeface="Calibri"/>
              <a:ea typeface="Calibri"/>
              <a:cs typeface="Calibri"/>
              <a:sym typeface="Calibri"/>
            </a:endParaRPr>
          </a:p>
          <a:p>
            <a:pPr indent="0" lvl="0" marL="0" rtl="0" algn="ctr">
              <a:lnSpc>
                <a:spcPct val="65000"/>
              </a:lnSpc>
              <a:spcBef>
                <a:spcPts val="1000"/>
              </a:spcBef>
              <a:spcAft>
                <a:spcPts val="0"/>
              </a:spcAft>
              <a:buSzPts val="2040"/>
              <a:buNone/>
            </a:pPr>
            <a:r>
              <a:t/>
            </a:r>
            <a:endParaRPr sz="204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A close up of a logo&#10;&#10;Description automatically generated" id="336" name="Google Shape;336;p37"/>
          <p:cNvPicPr preferRelativeResize="0"/>
          <p:nvPr/>
        </p:nvPicPr>
        <p:blipFill rotWithShape="1">
          <a:blip r:embed="rId3">
            <a:alphaModFix/>
          </a:blip>
          <a:srcRect b="0" l="0" r="0" t="0"/>
          <a:stretch/>
        </p:blipFill>
        <p:spPr>
          <a:xfrm>
            <a:off x="1749455" y="668341"/>
            <a:ext cx="8875450" cy="5297751"/>
          </a:xfrm>
          <a:prstGeom prst="rect">
            <a:avLst/>
          </a:prstGeom>
          <a:noFill/>
          <a:ln>
            <a:noFill/>
          </a:ln>
        </p:spPr>
      </p:pic>
      <p:sp>
        <p:nvSpPr>
          <p:cNvPr id="337" name="Google Shape;337;p37"/>
          <p:cNvSpPr txBox="1"/>
          <p:nvPr>
            <p:ph idx="11" type="ftr"/>
          </p:nvPr>
        </p:nvSpPr>
        <p:spPr>
          <a:xfrm>
            <a:off x="829107" y="6184312"/>
            <a:ext cx="667288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Yoder, N. (2014, February). Self-assessing social and emotional competencies: A tool for teachers. Retrieved from https://www.gtlcenter.org/products-resources/self-assessing-social-and-emotional-instruction-and-competencies-tool-teachers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A screenshot of a cell phone&#10;&#10;Description automatically generated" id="343" name="Google Shape;343;p38"/>
          <p:cNvPicPr preferRelativeResize="0"/>
          <p:nvPr/>
        </p:nvPicPr>
        <p:blipFill rotWithShape="1">
          <a:blip r:embed="rId3">
            <a:alphaModFix/>
          </a:blip>
          <a:srcRect b="0" l="0" r="0" t="0"/>
          <a:stretch/>
        </p:blipFill>
        <p:spPr>
          <a:xfrm>
            <a:off x="1279594" y="777793"/>
            <a:ext cx="9138573" cy="4911189"/>
          </a:xfrm>
          <a:prstGeom prst="rect">
            <a:avLst/>
          </a:prstGeom>
          <a:noFill/>
          <a:ln>
            <a:noFill/>
          </a:ln>
        </p:spPr>
      </p:pic>
      <p:sp>
        <p:nvSpPr>
          <p:cNvPr id="344" name="Google Shape;344;p38"/>
          <p:cNvSpPr txBox="1"/>
          <p:nvPr>
            <p:ph idx="11" type="ftr"/>
          </p:nvPr>
        </p:nvSpPr>
        <p:spPr>
          <a:xfrm>
            <a:off x="829107" y="6184312"/>
            <a:ext cx="667288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Jennings, P.A., &amp; Frank, J.L. (2017). Inservice preparation for educators. In </a:t>
            </a:r>
            <a:r>
              <a:rPr i="1" lang="en-US"/>
              <a:t>Handbook of Social and Emotional  Learning Research and Practice</a:t>
            </a:r>
            <a:r>
              <a:rPr lang="en-US"/>
              <a:t>(pp. 422-437). New York, NY: The Guilford Press.</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349" name="Shape 349"/>
        <p:cNvGrpSpPr/>
        <p:nvPr/>
      </p:nvGrpSpPr>
      <p:grpSpPr>
        <a:xfrm>
          <a:off x="0" y="0"/>
          <a:ext cx="0" cy="0"/>
          <a:chOff x="0" y="0"/>
          <a:chExt cx="0" cy="0"/>
        </a:xfrm>
      </p:grpSpPr>
      <p:pic>
        <p:nvPicPr>
          <p:cNvPr id="350" name="Google Shape;350;p39"/>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351" name="Google Shape;351;p39"/>
          <p:cNvPicPr preferRelativeResize="0"/>
          <p:nvPr/>
        </p:nvPicPr>
        <p:blipFill rotWithShape="1">
          <a:blip r:embed="rId4">
            <a:alphaModFix/>
          </a:blip>
          <a:srcRect b="0" l="0" r="0" t="0"/>
          <a:stretch/>
        </p:blipFill>
        <p:spPr>
          <a:xfrm>
            <a:off x="0" y="0"/>
            <a:ext cx="12192000" cy="6858000"/>
          </a:xfrm>
          <a:prstGeom prst="rect">
            <a:avLst/>
          </a:prstGeom>
          <a:noFill/>
          <a:ln>
            <a:noFill/>
          </a:ln>
        </p:spPr>
      </p:pic>
      <p:grpSp>
        <p:nvGrpSpPr>
          <p:cNvPr id="352" name="Google Shape;352;p39"/>
          <p:cNvGrpSpPr/>
          <p:nvPr/>
        </p:nvGrpSpPr>
        <p:grpSpPr>
          <a:xfrm>
            <a:off x="1286934" y="654087"/>
            <a:ext cx="9618132" cy="5496033"/>
            <a:chOff x="0" y="0"/>
            <a:chExt cx="9618132" cy="5496033"/>
          </a:xfrm>
        </p:grpSpPr>
        <p:sp>
          <p:nvSpPr>
            <p:cNvPr id="353" name="Google Shape;353;p39"/>
            <p:cNvSpPr/>
            <p:nvPr/>
          </p:nvSpPr>
          <p:spPr>
            <a:xfrm>
              <a:off x="0" y="0"/>
              <a:ext cx="9618132" cy="5496033"/>
            </a:xfrm>
            <a:prstGeom prst="roundRect">
              <a:avLst>
                <a:gd fmla="val 8500" name="adj"/>
              </a:avLst>
            </a:prstGeom>
            <a:gradFill>
              <a:gsLst>
                <a:gs pos="0">
                  <a:srgbClr val="B860A9"/>
                </a:gs>
                <a:gs pos="50000">
                  <a:srgbClr val="AD3D9C"/>
                </a:gs>
                <a:gs pos="100000">
                  <a:srgbClr val="9E1D8A"/>
                </a:gs>
              </a:gsLst>
              <a:lin ang="5400000" scaled="0"/>
            </a:gradFill>
            <a:ln>
              <a:noFill/>
            </a:ln>
            <a:effectLst>
              <a:outerShdw blurRad="50800" rotWithShape="0" dir="5400000" dist="25400">
                <a:srgbClr val="000000">
                  <a:alpha val="2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9"/>
            <p:cNvSpPr txBox="1"/>
            <p:nvPr/>
          </p:nvSpPr>
          <p:spPr>
            <a:xfrm>
              <a:off x="136827" y="136827"/>
              <a:ext cx="9344478" cy="5222379"/>
            </a:xfrm>
            <a:prstGeom prst="rect">
              <a:avLst/>
            </a:prstGeom>
            <a:noFill/>
            <a:ln>
              <a:noFill/>
            </a:ln>
          </p:spPr>
          <p:txBody>
            <a:bodyPr anchorCtr="0" anchor="t" bIns="4265525" lIns="217150" spcFirstLastPara="1" rIns="217150" wrap="square" tIns="217150">
              <a:noAutofit/>
            </a:bodyPr>
            <a:lstStyle/>
            <a:p>
              <a:pPr indent="0" lvl="0" marL="0" marR="0" rtl="0" algn="l">
                <a:lnSpc>
                  <a:spcPct val="90000"/>
                </a:lnSpc>
                <a:spcBef>
                  <a:spcPts val="0"/>
                </a:spcBef>
                <a:spcAft>
                  <a:spcPts val="0"/>
                </a:spcAft>
                <a:buClr>
                  <a:schemeClr val="lt1"/>
                </a:buClr>
                <a:buSzPts val="5700"/>
                <a:buFont typeface="Twentieth Century"/>
                <a:buNone/>
              </a:pPr>
              <a:r>
                <a:rPr lang="en-US" sz="5700">
                  <a:solidFill>
                    <a:schemeClr val="lt1"/>
                  </a:solidFill>
                  <a:latin typeface="Twentieth Century"/>
                  <a:ea typeface="Twentieth Century"/>
                  <a:cs typeface="Twentieth Century"/>
                  <a:sym typeface="Twentieth Century"/>
                </a:rPr>
                <a:t>Social Emotional Competencies</a:t>
              </a:r>
              <a:endParaRPr/>
            </a:p>
          </p:txBody>
        </p:sp>
        <p:sp>
          <p:nvSpPr>
            <p:cNvPr id="355" name="Google Shape;355;p39"/>
            <p:cNvSpPr/>
            <p:nvPr/>
          </p:nvSpPr>
          <p:spPr>
            <a:xfrm>
              <a:off x="240453" y="1374008"/>
              <a:ext cx="1442719" cy="746714"/>
            </a:xfrm>
            <a:prstGeom prst="roundRect">
              <a:avLst>
                <a:gd fmla="val 10500" name="adj"/>
              </a:avLst>
            </a:prstGeom>
            <a:solidFill>
              <a:schemeClr val="lt1">
                <a:alpha val="89803"/>
              </a:schemeClr>
            </a:solidFill>
            <a:ln cap="flat" cmpd="sng" w="9525">
              <a:solidFill>
                <a:srgbClr val="AC30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9"/>
            <p:cNvSpPr txBox="1"/>
            <p:nvPr/>
          </p:nvSpPr>
          <p:spPr>
            <a:xfrm>
              <a:off x="263417" y="1396972"/>
              <a:ext cx="1396791" cy="700786"/>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Twentieth Century"/>
                <a:buNone/>
              </a:pPr>
              <a:r>
                <a:rPr lang="en-US" sz="1000">
                  <a:solidFill>
                    <a:schemeClr val="dk1"/>
                  </a:solidFill>
                  <a:latin typeface="Twentieth Century"/>
                  <a:ea typeface="Twentieth Century"/>
                  <a:cs typeface="Twentieth Century"/>
                  <a:sym typeface="Twentieth Century"/>
                </a:rPr>
                <a:t>Self Awareness</a:t>
              </a:r>
              <a:endParaRPr/>
            </a:p>
          </p:txBody>
        </p:sp>
        <p:sp>
          <p:nvSpPr>
            <p:cNvPr id="357" name="Google Shape;357;p39"/>
            <p:cNvSpPr/>
            <p:nvPr/>
          </p:nvSpPr>
          <p:spPr>
            <a:xfrm>
              <a:off x="240453" y="2148724"/>
              <a:ext cx="1442719" cy="746714"/>
            </a:xfrm>
            <a:prstGeom prst="roundRect">
              <a:avLst>
                <a:gd fmla="val 10500" name="adj"/>
              </a:avLst>
            </a:prstGeom>
            <a:solidFill>
              <a:schemeClr val="lt1">
                <a:alpha val="89803"/>
              </a:schemeClr>
            </a:solidFill>
            <a:ln cap="flat" cmpd="sng" w="9525">
              <a:solidFill>
                <a:srgbClr val="6653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9"/>
            <p:cNvSpPr txBox="1"/>
            <p:nvPr/>
          </p:nvSpPr>
          <p:spPr>
            <a:xfrm>
              <a:off x="263417" y="2171688"/>
              <a:ext cx="1396791" cy="700786"/>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Twentieth Century"/>
                <a:buNone/>
              </a:pPr>
              <a:r>
                <a:rPr lang="en-US" sz="1000">
                  <a:solidFill>
                    <a:schemeClr val="dk1"/>
                  </a:solidFill>
                  <a:latin typeface="Twentieth Century"/>
                  <a:ea typeface="Twentieth Century"/>
                  <a:cs typeface="Twentieth Century"/>
                  <a:sym typeface="Twentieth Century"/>
                </a:rPr>
                <a:t>Social Awareness</a:t>
              </a:r>
              <a:endParaRPr/>
            </a:p>
          </p:txBody>
        </p:sp>
        <p:sp>
          <p:nvSpPr>
            <p:cNvPr id="359" name="Google Shape;359;p39"/>
            <p:cNvSpPr/>
            <p:nvPr/>
          </p:nvSpPr>
          <p:spPr>
            <a:xfrm>
              <a:off x="240453" y="2923441"/>
              <a:ext cx="1442719" cy="746714"/>
            </a:xfrm>
            <a:prstGeom prst="roundRect">
              <a:avLst>
                <a:gd fmla="val 10500" name="adj"/>
              </a:avLst>
            </a:prstGeom>
            <a:solidFill>
              <a:schemeClr val="lt1">
                <a:alpha val="89803"/>
              </a:schemeClr>
            </a:solidFill>
            <a:ln cap="flat" cmpd="sng" w="9525">
              <a:solidFill>
                <a:srgbClr val="1A7DA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9"/>
            <p:cNvSpPr txBox="1"/>
            <p:nvPr/>
          </p:nvSpPr>
          <p:spPr>
            <a:xfrm>
              <a:off x="263417" y="2946405"/>
              <a:ext cx="1396791" cy="700786"/>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Twentieth Century"/>
                <a:buNone/>
              </a:pPr>
              <a:r>
                <a:rPr lang="en-US" sz="1000">
                  <a:solidFill>
                    <a:schemeClr val="dk1"/>
                  </a:solidFill>
                  <a:latin typeface="Twentieth Century"/>
                  <a:ea typeface="Twentieth Century"/>
                  <a:cs typeface="Twentieth Century"/>
                  <a:sym typeface="Twentieth Century"/>
                </a:rPr>
                <a:t>Self-Management</a:t>
              </a:r>
              <a:endParaRPr/>
            </a:p>
          </p:txBody>
        </p:sp>
        <p:sp>
          <p:nvSpPr>
            <p:cNvPr id="361" name="Google Shape;361;p39"/>
            <p:cNvSpPr/>
            <p:nvPr/>
          </p:nvSpPr>
          <p:spPr>
            <a:xfrm>
              <a:off x="240453" y="3698157"/>
              <a:ext cx="1442719" cy="746714"/>
            </a:xfrm>
            <a:prstGeom prst="roundRect">
              <a:avLst>
                <a:gd fmla="val 10500" name="adj"/>
              </a:avLst>
            </a:prstGeom>
            <a:solidFill>
              <a:schemeClr val="lt1">
                <a:alpha val="89803"/>
              </a:schemeClr>
            </a:solidFill>
            <a:ln cap="flat" cmpd="sng" w="9525">
              <a:solidFill>
                <a:srgbClr val="43AF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9"/>
            <p:cNvSpPr txBox="1"/>
            <p:nvPr/>
          </p:nvSpPr>
          <p:spPr>
            <a:xfrm>
              <a:off x="263417" y="3721121"/>
              <a:ext cx="1396791" cy="700786"/>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Twentieth Century"/>
                <a:buNone/>
              </a:pPr>
              <a:r>
                <a:rPr lang="en-US" sz="1000">
                  <a:solidFill>
                    <a:schemeClr val="dk1"/>
                  </a:solidFill>
                  <a:latin typeface="Twentieth Century"/>
                  <a:ea typeface="Twentieth Century"/>
                  <a:cs typeface="Twentieth Century"/>
                  <a:sym typeface="Twentieth Century"/>
                </a:rPr>
                <a:t>Relationship Skills</a:t>
              </a:r>
              <a:endParaRPr/>
            </a:p>
          </p:txBody>
        </p:sp>
        <p:sp>
          <p:nvSpPr>
            <p:cNvPr id="363" name="Google Shape;363;p39"/>
            <p:cNvSpPr/>
            <p:nvPr/>
          </p:nvSpPr>
          <p:spPr>
            <a:xfrm>
              <a:off x="240453" y="4472874"/>
              <a:ext cx="1442719" cy="746714"/>
            </a:xfrm>
            <a:prstGeom prst="roundRect">
              <a:avLst>
                <a:gd fmla="val 10500" name="adj"/>
              </a:avLst>
            </a:prstGeom>
            <a:solidFill>
              <a:schemeClr val="lt1">
                <a:alpha val="89803"/>
              </a:schemeClr>
            </a:solidFill>
            <a:ln cap="flat" cmpd="sng" w="9525">
              <a:solidFill>
                <a:srgbClr val="DD84E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9"/>
            <p:cNvSpPr txBox="1"/>
            <p:nvPr/>
          </p:nvSpPr>
          <p:spPr>
            <a:xfrm>
              <a:off x="263417" y="4495838"/>
              <a:ext cx="1396791" cy="700786"/>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Twentieth Century"/>
                <a:buNone/>
              </a:pPr>
              <a:r>
                <a:rPr lang="en-US" sz="1000">
                  <a:solidFill>
                    <a:schemeClr val="dk1"/>
                  </a:solidFill>
                  <a:latin typeface="Twentieth Century"/>
                  <a:ea typeface="Twentieth Century"/>
                  <a:cs typeface="Twentieth Century"/>
                  <a:sym typeface="Twentieth Century"/>
                </a:rPr>
                <a:t>Responsible Decision making</a:t>
              </a:r>
              <a:endParaRPr/>
            </a:p>
          </p:txBody>
        </p:sp>
        <p:sp>
          <p:nvSpPr>
            <p:cNvPr id="365" name="Google Shape;365;p39"/>
            <p:cNvSpPr/>
            <p:nvPr/>
          </p:nvSpPr>
          <p:spPr>
            <a:xfrm>
              <a:off x="1923626" y="1374008"/>
              <a:ext cx="7454052" cy="3847223"/>
            </a:xfrm>
            <a:prstGeom prst="roundRect">
              <a:avLst>
                <a:gd fmla="val 10500" name="adj"/>
              </a:avLst>
            </a:prstGeom>
            <a:gradFill>
              <a:gsLst>
                <a:gs pos="0">
                  <a:srgbClr val="8478C3"/>
                </a:gs>
                <a:gs pos="50000">
                  <a:srgbClr val="6C5BB9"/>
                </a:gs>
                <a:gs pos="100000">
                  <a:srgbClr val="503DA5"/>
                </a:gs>
              </a:gsLst>
              <a:lin ang="5400000" scaled="0"/>
            </a:gradFill>
            <a:ln>
              <a:noFill/>
            </a:ln>
            <a:effectLst>
              <a:outerShdw blurRad="50800" rotWithShape="0" dir="5400000" dist="25400">
                <a:srgbClr val="000000">
                  <a:alpha val="2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9"/>
            <p:cNvSpPr txBox="1"/>
            <p:nvPr/>
          </p:nvSpPr>
          <p:spPr>
            <a:xfrm>
              <a:off x="2041941" y="1492323"/>
              <a:ext cx="7217422" cy="3610593"/>
            </a:xfrm>
            <a:prstGeom prst="rect">
              <a:avLst/>
            </a:prstGeom>
            <a:noFill/>
            <a:ln>
              <a:noFill/>
            </a:ln>
          </p:spPr>
          <p:txBody>
            <a:bodyPr anchorCtr="0" anchor="t" bIns="2442975" lIns="217150" spcFirstLastPara="1" rIns="217150" wrap="square" tIns="217150">
              <a:noAutofit/>
            </a:bodyPr>
            <a:lstStyle/>
            <a:p>
              <a:pPr indent="0" lvl="0" marL="0" marR="0" rtl="0" algn="l">
                <a:lnSpc>
                  <a:spcPct val="90000"/>
                </a:lnSpc>
                <a:spcBef>
                  <a:spcPts val="0"/>
                </a:spcBef>
                <a:spcAft>
                  <a:spcPts val="0"/>
                </a:spcAft>
                <a:buClr>
                  <a:schemeClr val="lt1"/>
                </a:buClr>
                <a:buSzPts val="5700"/>
                <a:buFont typeface="Twentieth Century"/>
                <a:buNone/>
              </a:pPr>
              <a:r>
                <a:rPr lang="en-US" sz="5700">
                  <a:solidFill>
                    <a:schemeClr val="lt1"/>
                  </a:solidFill>
                  <a:latin typeface="Twentieth Century"/>
                  <a:ea typeface="Twentieth Century"/>
                  <a:cs typeface="Twentieth Century"/>
                  <a:sym typeface="Twentieth Century"/>
                </a:rPr>
                <a:t>8 Areas of Wellness</a:t>
              </a:r>
              <a:endParaRPr/>
            </a:p>
          </p:txBody>
        </p:sp>
        <p:sp>
          <p:nvSpPr>
            <p:cNvPr id="367" name="Google Shape;367;p39"/>
            <p:cNvSpPr/>
            <p:nvPr/>
          </p:nvSpPr>
          <p:spPr>
            <a:xfrm>
              <a:off x="2109977" y="3105258"/>
              <a:ext cx="869609" cy="1731250"/>
            </a:xfrm>
            <a:prstGeom prst="roundRect">
              <a:avLst>
                <a:gd fmla="val 10500" name="adj"/>
              </a:avLst>
            </a:prstGeom>
            <a:solidFill>
              <a:schemeClr val="lt1">
                <a:alpha val="89803"/>
              </a:schemeClr>
            </a:solidFill>
            <a:ln cap="flat" cmpd="sng" w="9525">
              <a:solidFill>
                <a:srgbClr val="AC30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9"/>
            <p:cNvSpPr txBox="1"/>
            <p:nvPr/>
          </p:nvSpPr>
          <p:spPr>
            <a:xfrm>
              <a:off x="2136720" y="3132001"/>
              <a:ext cx="816123" cy="1677764"/>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Twentieth Century"/>
                <a:buNone/>
              </a:pPr>
              <a:r>
                <a:rPr b="1" lang="en-US" sz="1600">
                  <a:solidFill>
                    <a:schemeClr val="dk1"/>
                  </a:solidFill>
                  <a:latin typeface="Twentieth Century"/>
                  <a:ea typeface="Twentieth Century"/>
                  <a:cs typeface="Twentieth Century"/>
                  <a:sym typeface="Twentieth Century"/>
                </a:rPr>
                <a:t>Social</a:t>
              </a:r>
              <a:endParaRPr b="1" sz="2000"/>
            </a:p>
            <a:p>
              <a:pPr indent="-57150" lvl="1" marL="57150" marR="0" rtl="0" algn="l">
                <a:lnSpc>
                  <a:spcPct val="90000"/>
                </a:lnSpc>
                <a:spcBef>
                  <a:spcPts val="35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Social Awareness</a:t>
              </a:r>
              <a:endParaRPr/>
            </a:p>
            <a:p>
              <a:pPr indent="-57150" lvl="1" marL="57150" marR="0" rtl="0" algn="l">
                <a:lnSpc>
                  <a:spcPct val="90000"/>
                </a:lnSpc>
                <a:spcBef>
                  <a:spcPts val="12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Self-Awareness</a:t>
              </a:r>
              <a:endParaRPr/>
            </a:p>
          </p:txBody>
        </p:sp>
        <p:sp>
          <p:nvSpPr>
            <p:cNvPr id="369" name="Google Shape;369;p39"/>
            <p:cNvSpPr/>
            <p:nvPr/>
          </p:nvSpPr>
          <p:spPr>
            <a:xfrm>
              <a:off x="2997303" y="3105258"/>
              <a:ext cx="869609" cy="1731250"/>
            </a:xfrm>
            <a:prstGeom prst="roundRect">
              <a:avLst>
                <a:gd fmla="val 10500" name="adj"/>
              </a:avLst>
            </a:prstGeom>
            <a:solidFill>
              <a:schemeClr val="lt1">
                <a:alpha val="89803"/>
              </a:schemeClr>
            </a:solidFill>
            <a:ln cap="flat" cmpd="sng" w="9525">
              <a:solidFill>
                <a:srgbClr val="6653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9"/>
            <p:cNvSpPr txBox="1"/>
            <p:nvPr/>
          </p:nvSpPr>
          <p:spPr>
            <a:xfrm>
              <a:off x="3024046" y="3132001"/>
              <a:ext cx="816123" cy="1677764"/>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Twentieth Century"/>
                <a:buNone/>
              </a:pPr>
              <a:r>
                <a:rPr b="1" lang="en-US" sz="1500">
                  <a:solidFill>
                    <a:schemeClr val="dk1"/>
                  </a:solidFill>
                  <a:latin typeface="Twentieth Century"/>
                  <a:ea typeface="Twentieth Century"/>
                  <a:cs typeface="Twentieth Century"/>
                  <a:sym typeface="Twentieth Century"/>
                </a:rPr>
                <a:t>Diversity</a:t>
              </a:r>
              <a:endParaRPr b="1" sz="1500"/>
            </a:p>
            <a:p>
              <a:pPr indent="-57150" lvl="1" marL="57150" marR="0" rtl="0" algn="l">
                <a:lnSpc>
                  <a:spcPct val="90000"/>
                </a:lnSpc>
                <a:spcBef>
                  <a:spcPts val="35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Social Awareness</a:t>
              </a:r>
              <a:endParaRPr/>
            </a:p>
            <a:p>
              <a:pPr indent="-57150" lvl="1" marL="57150" marR="0" rtl="0" algn="l">
                <a:lnSpc>
                  <a:spcPct val="90000"/>
                </a:lnSpc>
                <a:spcBef>
                  <a:spcPts val="12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Relationship Skills</a:t>
              </a:r>
              <a:endParaRPr/>
            </a:p>
          </p:txBody>
        </p:sp>
        <p:sp>
          <p:nvSpPr>
            <p:cNvPr id="371" name="Google Shape;371;p39"/>
            <p:cNvSpPr/>
            <p:nvPr/>
          </p:nvSpPr>
          <p:spPr>
            <a:xfrm>
              <a:off x="3884629" y="3105258"/>
              <a:ext cx="869609" cy="1731250"/>
            </a:xfrm>
            <a:prstGeom prst="roundRect">
              <a:avLst>
                <a:gd fmla="val 10500" name="adj"/>
              </a:avLst>
            </a:prstGeom>
            <a:solidFill>
              <a:schemeClr val="lt1">
                <a:alpha val="89803"/>
              </a:schemeClr>
            </a:solidFill>
            <a:ln cap="flat" cmpd="sng" w="9525">
              <a:solidFill>
                <a:srgbClr val="1A7DA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9"/>
            <p:cNvSpPr txBox="1"/>
            <p:nvPr/>
          </p:nvSpPr>
          <p:spPr>
            <a:xfrm>
              <a:off x="3911372" y="3132001"/>
              <a:ext cx="816123" cy="1677764"/>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Twentieth Century"/>
                <a:buNone/>
              </a:pPr>
              <a:r>
                <a:rPr b="1" lang="en-US" sz="1600">
                  <a:solidFill>
                    <a:schemeClr val="dk1"/>
                  </a:solidFill>
                  <a:latin typeface="Twentieth Century"/>
                  <a:ea typeface="Twentieth Century"/>
                  <a:cs typeface="Twentieth Century"/>
                  <a:sym typeface="Twentieth Century"/>
                </a:rPr>
                <a:t>Physical</a:t>
              </a:r>
              <a:endParaRPr b="1" sz="1600"/>
            </a:p>
            <a:p>
              <a:pPr indent="-57150" lvl="1" marL="57150" marR="0" rtl="0" algn="l">
                <a:lnSpc>
                  <a:spcPct val="90000"/>
                </a:lnSpc>
                <a:spcBef>
                  <a:spcPts val="35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Relationship Skills</a:t>
              </a:r>
              <a:endParaRPr/>
            </a:p>
            <a:p>
              <a:pPr indent="-57150" lvl="1" marL="57150" marR="0" rtl="0" algn="l">
                <a:lnSpc>
                  <a:spcPct val="90000"/>
                </a:lnSpc>
                <a:spcBef>
                  <a:spcPts val="12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Self Management</a:t>
              </a:r>
              <a:endParaRPr/>
            </a:p>
          </p:txBody>
        </p:sp>
        <p:sp>
          <p:nvSpPr>
            <p:cNvPr id="373" name="Google Shape;373;p39"/>
            <p:cNvSpPr/>
            <p:nvPr/>
          </p:nvSpPr>
          <p:spPr>
            <a:xfrm>
              <a:off x="4771956" y="3105258"/>
              <a:ext cx="869609" cy="1731250"/>
            </a:xfrm>
            <a:prstGeom prst="roundRect">
              <a:avLst>
                <a:gd fmla="val 10500" name="adj"/>
              </a:avLst>
            </a:prstGeom>
            <a:solidFill>
              <a:schemeClr val="lt1">
                <a:alpha val="89803"/>
              </a:schemeClr>
            </a:solidFill>
            <a:ln cap="flat" cmpd="sng" w="9525">
              <a:solidFill>
                <a:srgbClr val="43AF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9"/>
            <p:cNvSpPr txBox="1"/>
            <p:nvPr/>
          </p:nvSpPr>
          <p:spPr>
            <a:xfrm>
              <a:off x="4798699" y="3132001"/>
              <a:ext cx="816123" cy="1677764"/>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Twentieth Century"/>
                <a:buNone/>
              </a:pPr>
              <a:r>
                <a:rPr b="1" lang="en-US" sz="1300">
                  <a:solidFill>
                    <a:schemeClr val="dk1"/>
                  </a:solidFill>
                  <a:latin typeface="Twentieth Century"/>
                  <a:ea typeface="Twentieth Century"/>
                  <a:cs typeface="Twentieth Century"/>
                  <a:sym typeface="Twentieth Century"/>
                </a:rPr>
                <a:t>Emotional</a:t>
              </a:r>
              <a:endParaRPr b="1" sz="1300"/>
            </a:p>
            <a:p>
              <a:pPr indent="-57150" lvl="1" marL="57150" marR="0" rtl="0" algn="l">
                <a:lnSpc>
                  <a:spcPct val="90000"/>
                </a:lnSpc>
                <a:spcBef>
                  <a:spcPts val="35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Self-Awareness</a:t>
              </a:r>
              <a:endParaRPr/>
            </a:p>
            <a:p>
              <a:pPr indent="-57150" lvl="1" marL="57150" marR="0" rtl="0" algn="l">
                <a:lnSpc>
                  <a:spcPct val="90000"/>
                </a:lnSpc>
                <a:spcBef>
                  <a:spcPts val="12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Self-Management</a:t>
              </a:r>
              <a:endParaRPr/>
            </a:p>
          </p:txBody>
        </p:sp>
        <p:sp>
          <p:nvSpPr>
            <p:cNvPr id="375" name="Google Shape;375;p39"/>
            <p:cNvSpPr/>
            <p:nvPr/>
          </p:nvSpPr>
          <p:spPr>
            <a:xfrm>
              <a:off x="5659282" y="3105258"/>
              <a:ext cx="869609" cy="1731250"/>
            </a:xfrm>
            <a:prstGeom prst="roundRect">
              <a:avLst>
                <a:gd fmla="val 10500" name="adj"/>
              </a:avLst>
            </a:prstGeom>
            <a:solidFill>
              <a:schemeClr val="lt1">
                <a:alpha val="89803"/>
              </a:schemeClr>
            </a:solidFill>
            <a:ln cap="flat" cmpd="sng" w="9525">
              <a:solidFill>
                <a:srgbClr val="DD84E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9"/>
            <p:cNvSpPr txBox="1"/>
            <p:nvPr/>
          </p:nvSpPr>
          <p:spPr>
            <a:xfrm>
              <a:off x="5686025" y="3132001"/>
              <a:ext cx="816123" cy="1677764"/>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Twentieth Century"/>
                <a:buNone/>
              </a:pPr>
              <a:r>
                <a:rPr b="1" lang="en-US" sz="1700">
                  <a:solidFill>
                    <a:schemeClr val="dk1"/>
                  </a:solidFill>
                  <a:latin typeface="Twentieth Century"/>
                  <a:ea typeface="Twentieth Century"/>
                  <a:cs typeface="Twentieth Century"/>
                  <a:sym typeface="Twentieth Century"/>
                </a:rPr>
                <a:t>Spiritual</a:t>
              </a:r>
              <a:endParaRPr b="1" sz="2100"/>
            </a:p>
            <a:p>
              <a:pPr indent="-69850" lvl="1" marL="57150" marR="0" rtl="0" algn="l">
                <a:lnSpc>
                  <a:spcPct val="90000"/>
                </a:lnSpc>
                <a:spcBef>
                  <a:spcPts val="350"/>
                </a:spcBef>
                <a:spcAft>
                  <a:spcPts val="0"/>
                </a:spcAft>
                <a:buClr>
                  <a:schemeClr val="dk1"/>
                </a:buClr>
                <a:buSzPts val="1000"/>
                <a:buFont typeface="Twentieth Century"/>
                <a:buChar char="•"/>
              </a:pPr>
              <a:r>
                <a:rPr b="0" i="0" lang="en-US" sz="1000" u="none" cap="none" strike="noStrike">
                  <a:solidFill>
                    <a:schemeClr val="dk1"/>
                  </a:solidFill>
                  <a:latin typeface="Twentieth Century"/>
                  <a:ea typeface="Twentieth Century"/>
                  <a:cs typeface="Twentieth Century"/>
                  <a:sym typeface="Twentieth Century"/>
                </a:rPr>
                <a:t>Self-Management</a:t>
              </a:r>
              <a:endParaRPr sz="1000"/>
            </a:p>
            <a:p>
              <a:pPr indent="-57150" lvl="1" marL="57150" marR="0" rtl="0" algn="l">
                <a:lnSpc>
                  <a:spcPct val="90000"/>
                </a:lnSpc>
                <a:spcBef>
                  <a:spcPts val="12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Self Awareness</a:t>
              </a:r>
              <a:endParaRPr/>
            </a:p>
          </p:txBody>
        </p:sp>
        <p:sp>
          <p:nvSpPr>
            <p:cNvPr id="377" name="Google Shape;377;p39"/>
            <p:cNvSpPr/>
            <p:nvPr/>
          </p:nvSpPr>
          <p:spPr>
            <a:xfrm>
              <a:off x="6546608" y="3105258"/>
              <a:ext cx="869609" cy="1731250"/>
            </a:xfrm>
            <a:prstGeom prst="roundRect">
              <a:avLst>
                <a:gd fmla="val 10500" name="adj"/>
              </a:avLst>
            </a:prstGeom>
            <a:solidFill>
              <a:schemeClr val="lt1">
                <a:alpha val="89803"/>
              </a:schemeClr>
            </a:solidFill>
            <a:ln cap="flat" cmpd="sng" w="9525">
              <a:solidFill>
                <a:srgbClr val="AC309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9"/>
            <p:cNvSpPr txBox="1"/>
            <p:nvPr/>
          </p:nvSpPr>
          <p:spPr>
            <a:xfrm>
              <a:off x="6573351" y="3132001"/>
              <a:ext cx="816123" cy="1677764"/>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Twentieth Century"/>
                <a:buNone/>
              </a:pPr>
              <a:r>
                <a:rPr b="1" lang="en-US" sz="1200">
                  <a:solidFill>
                    <a:schemeClr val="dk1"/>
                  </a:solidFill>
                  <a:latin typeface="Twentieth Century"/>
                  <a:ea typeface="Twentieth Century"/>
                  <a:cs typeface="Twentieth Century"/>
                  <a:sym typeface="Twentieth Century"/>
                </a:rPr>
                <a:t>Intellectual</a:t>
              </a:r>
              <a:endParaRPr b="1" sz="1600"/>
            </a:p>
            <a:p>
              <a:pPr indent="-57150" lvl="1" marL="57150" marR="0" rtl="0" algn="l">
                <a:lnSpc>
                  <a:spcPct val="90000"/>
                </a:lnSpc>
                <a:spcBef>
                  <a:spcPts val="35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Responsible Decision Making</a:t>
              </a:r>
              <a:endParaRPr/>
            </a:p>
            <a:p>
              <a:pPr indent="-57150" lvl="1" marL="57150" marR="0" rtl="0" algn="l">
                <a:lnSpc>
                  <a:spcPct val="90000"/>
                </a:lnSpc>
                <a:spcBef>
                  <a:spcPts val="12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Self-Awareness</a:t>
              </a:r>
              <a:endParaRPr/>
            </a:p>
          </p:txBody>
        </p:sp>
        <p:sp>
          <p:nvSpPr>
            <p:cNvPr id="379" name="Google Shape;379;p39"/>
            <p:cNvSpPr/>
            <p:nvPr/>
          </p:nvSpPr>
          <p:spPr>
            <a:xfrm>
              <a:off x="7433934" y="3105258"/>
              <a:ext cx="869609" cy="1731250"/>
            </a:xfrm>
            <a:prstGeom prst="roundRect">
              <a:avLst>
                <a:gd fmla="val 10500" name="adj"/>
              </a:avLst>
            </a:prstGeom>
            <a:solidFill>
              <a:schemeClr val="lt1">
                <a:alpha val="89803"/>
              </a:schemeClr>
            </a:solidFill>
            <a:ln cap="flat" cmpd="sng" w="9525">
              <a:solidFill>
                <a:srgbClr val="6653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9"/>
            <p:cNvSpPr txBox="1"/>
            <p:nvPr/>
          </p:nvSpPr>
          <p:spPr>
            <a:xfrm>
              <a:off x="7460677" y="3132001"/>
              <a:ext cx="816123" cy="1677764"/>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Twentieth Century"/>
                <a:buNone/>
              </a:pPr>
              <a:r>
                <a:rPr b="1" lang="en-US" sz="1000">
                  <a:solidFill>
                    <a:schemeClr val="dk1"/>
                  </a:solidFill>
                  <a:latin typeface="Twentieth Century"/>
                  <a:ea typeface="Twentieth Century"/>
                  <a:cs typeface="Twentieth Century"/>
                  <a:sym typeface="Twentieth Century"/>
                </a:rPr>
                <a:t>Occupational</a:t>
              </a:r>
              <a:endParaRPr b="1"/>
            </a:p>
            <a:p>
              <a:pPr indent="-57150" lvl="1" marL="57150" marR="0" rtl="0" algn="l">
                <a:lnSpc>
                  <a:spcPct val="90000"/>
                </a:lnSpc>
                <a:spcBef>
                  <a:spcPts val="35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Responsible Decision making</a:t>
              </a:r>
              <a:endParaRPr/>
            </a:p>
            <a:p>
              <a:pPr indent="-57150" lvl="1" marL="57150" marR="0" rtl="0" algn="l">
                <a:lnSpc>
                  <a:spcPct val="90000"/>
                </a:lnSpc>
                <a:spcBef>
                  <a:spcPts val="12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Self-Awareness</a:t>
              </a:r>
              <a:endParaRPr/>
            </a:p>
          </p:txBody>
        </p:sp>
        <p:sp>
          <p:nvSpPr>
            <p:cNvPr id="381" name="Google Shape;381;p39"/>
            <p:cNvSpPr/>
            <p:nvPr/>
          </p:nvSpPr>
          <p:spPr>
            <a:xfrm>
              <a:off x="8321260" y="3105258"/>
              <a:ext cx="869609" cy="1731250"/>
            </a:xfrm>
            <a:prstGeom prst="roundRect">
              <a:avLst>
                <a:gd fmla="val 10500" name="adj"/>
              </a:avLst>
            </a:prstGeom>
            <a:solidFill>
              <a:schemeClr val="lt1">
                <a:alpha val="89803"/>
              </a:schemeClr>
            </a:solidFill>
            <a:ln cap="flat" cmpd="sng" w="9525">
              <a:solidFill>
                <a:srgbClr val="1A7DA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9"/>
            <p:cNvSpPr txBox="1"/>
            <p:nvPr/>
          </p:nvSpPr>
          <p:spPr>
            <a:xfrm>
              <a:off x="8347989" y="3132013"/>
              <a:ext cx="1029600" cy="1677900"/>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Twentieth Century"/>
                <a:buNone/>
              </a:pPr>
              <a:r>
                <a:rPr b="1" lang="en-US" sz="1000">
                  <a:solidFill>
                    <a:schemeClr val="dk1"/>
                  </a:solidFill>
                  <a:latin typeface="Twentieth Century"/>
                  <a:ea typeface="Twentieth Century"/>
                  <a:cs typeface="Twentieth Century"/>
                  <a:sym typeface="Twentieth Century"/>
                </a:rPr>
                <a:t>Environmental</a:t>
              </a:r>
              <a:endParaRPr b="1"/>
            </a:p>
            <a:p>
              <a:pPr indent="-57150" lvl="1" marL="57150" marR="0" rtl="0" algn="l">
                <a:lnSpc>
                  <a:spcPct val="90000"/>
                </a:lnSpc>
                <a:spcBef>
                  <a:spcPts val="35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Social Awareness</a:t>
              </a:r>
              <a:endParaRPr/>
            </a:p>
            <a:p>
              <a:pPr indent="-57150" lvl="1" marL="57150" marR="0" rtl="0" algn="l">
                <a:lnSpc>
                  <a:spcPct val="90000"/>
                </a:lnSpc>
                <a:spcBef>
                  <a:spcPts val="120"/>
                </a:spcBef>
                <a:spcAft>
                  <a:spcPts val="0"/>
                </a:spcAft>
                <a:buClr>
                  <a:schemeClr val="dk1"/>
                </a:buClr>
                <a:buSzPts val="800"/>
                <a:buFont typeface="Twentieth Century"/>
                <a:buChar char="•"/>
              </a:pPr>
              <a:r>
                <a:rPr b="0" i="0" lang="en-US" sz="800" u="none" cap="none" strike="noStrike">
                  <a:solidFill>
                    <a:schemeClr val="dk1"/>
                  </a:solidFill>
                  <a:latin typeface="Twentieth Century"/>
                  <a:ea typeface="Twentieth Century"/>
                  <a:cs typeface="Twentieth Century"/>
                  <a:sym typeface="Twentieth Century"/>
                </a:rPr>
                <a:t>Relationship Skills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386" name="Shape 386"/>
        <p:cNvGrpSpPr/>
        <p:nvPr/>
      </p:nvGrpSpPr>
      <p:grpSpPr>
        <a:xfrm>
          <a:off x="0" y="0"/>
          <a:ext cx="0" cy="0"/>
          <a:chOff x="0" y="0"/>
          <a:chExt cx="0" cy="0"/>
        </a:xfrm>
      </p:grpSpPr>
      <p:pic>
        <p:nvPicPr>
          <p:cNvPr descr="A close up of text on a white background&#10;&#10;Description automatically generated" id="387" name="Google Shape;387;p40"/>
          <p:cNvPicPr preferRelativeResize="0"/>
          <p:nvPr/>
        </p:nvPicPr>
        <p:blipFill rotWithShape="1">
          <a:blip r:embed="rId3">
            <a:alphaModFix/>
          </a:blip>
          <a:srcRect b="0" l="0" r="0" t="0"/>
          <a:stretch/>
        </p:blipFill>
        <p:spPr>
          <a:xfrm>
            <a:off x="643465" y="1126315"/>
            <a:ext cx="6909479" cy="4691778"/>
          </a:xfrm>
          <a:prstGeom prst="roundRect">
            <a:avLst>
              <a:gd fmla="val 2981" name="adj"/>
            </a:avLst>
          </a:prstGeom>
          <a:noFill/>
          <a:ln cap="sq" cmpd="sng" w="82550">
            <a:solidFill>
              <a:srgbClr val="EAEAEA"/>
            </a:solidFill>
            <a:prstDash val="solid"/>
            <a:miter lim="800000"/>
            <a:headEnd len="sm" w="sm" type="none"/>
            <a:tailEnd len="sm" w="sm" type="none"/>
          </a:ln>
        </p:spPr>
      </p:pic>
      <p:sp>
        <p:nvSpPr>
          <p:cNvPr id="388" name="Google Shape;388;p40"/>
          <p:cNvSpPr txBox="1"/>
          <p:nvPr>
            <p:ph type="title"/>
          </p:nvPr>
        </p:nvSpPr>
        <p:spPr>
          <a:xfrm>
            <a:off x="8196408" y="640831"/>
            <a:ext cx="3352128" cy="15738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Twentieth Century"/>
              <a:buNone/>
            </a:pPr>
            <a:r>
              <a:rPr lang="en-US"/>
              <a:t>EMOTIONAL</a:t>
            </a:r>
            <a:endParaRPr/>
          </a:p>
        </p:txBody>
      </p:sp>
      <p:sp>
        <p:nvSpPr>
          <p:cNvPr id="389" name="Google Shape;389;p40"/>
          <p:cNvSpPr txBox="1"/>
          <p:nvPr>
            <p:ph idx="1" type="body"/>
          </p:nvPr>
        </p:nvSpPr>
        <p:spPr>
          <a:xfrm>
            <a:off x="8196408" y="2367092"/>
            <a:ext cx="3352128" cy="3881309"/>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500"/>
              <a:buNone/>
            </a:pPr>
            <a:r>
              <a:rPr lang="en-US" sz="1500"/>
              <a:t>THE CAPACITY TO MANAGE ONE'S FEELINGS AND THE REALISTIC ASSESSMENT OF ONE'S LIMITATIONS, AND ABILITY TO </a:t>
            </a:r>
            <a:r>
              <a:rPr b="1" lang="en-US" sz="1500"/>
              <a:t>COPE EFFECTIVELY WITH STRESS</a:t>
            </a:r>
            <a:r>
              <a:rPr lang="en-US" sz="1500"/>
              <a:t>. TOLERANCE, AND THE </a:t>
            </a:r>
            <a:r>
              <a:rPr b="1" lang="en-US" sz="1500"/>
              <a:t>AWARENESS</a:t>
            </a:r>
            <a:r>
              <a:rPr lang="en-US" sz="1500"/>
              <a:t> OF AND </a:t>
            </a:r>
            <a:r>
              <a:rPr b="1" lang="en-US" sz="1500"/>
              <a:t>ACCEPTANCE</a:t>
            </a:r>
            <a:r>
              <a:rPr lang="en-US" sz="1500"/>
              <a:t> OF A WIDE RANGE OF FEELINGS IN </a:t>
            </a:r>
            <a:r>
              <a:rPr b="1" lang="en-US" sz="1500"/>
              <a:t>YOURSELF AND OTHERS</a:t>
            </a:r>
            <a:r>
              <a:rPr lang="en-US" sz="1500"/>
              <a:t>. THE ABILITY TO LIVE AND WORK INDEPENDENTLY WHILE REALIZING THE IMPORTANCE OF SEEKING AND APPRECIATING THE SUPPORT AND ASSISTANCE OF OTHERS.</a:t>
            </a:r>
            <a:endParaRPr/>
          </a:p>
          <a:p>
            <a:pPr indent="-133350" lvl="0" marL="228600" rtl="0" algn="l">
              <a:lnSpc>
                <a:spcPct val="110000"/>
              </a:lnSpc>
              <a:spcBef>
                <a:spcPts val="1000"/>
              </a:spcBef>
              <a:spcAft>
                <a:spcPts val="0"/>
              </a:spcAft>
              <a:buSzPts val="1500"/>
              <a:buNone/>
            </a:pPr>
            <a:r>
              <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394" name="Shape 394"/>
        <p:cNvGrpSpPr/>
        <p:nvPr/>
      </p:nvGrpSpPr>
      <p:grpSpPr>
        <a:xfrm>
          <a:off x="0" y="0"/>
          <a:ext cx="0" cy="0"/>
          <a:chOff x="0" y="0"/>
          <a:chExt cx="0" cy="0"/>
        </a:xfrm>
      </p:grpSpPr>
      <p:pic>
        <p:nvPicPr>
          <p:cNvPr id="395" name="Google Shape;395;p41"/>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396" name="Google Shape;396;p4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97" name="Google Shape;397;p41"/>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398" name="Google Shape;398;p41"/>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id="399" name="Google Shape;399;p4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00" name="Google Shape;400;p41"/>
          <p:cNvSpPr txBox="1"/>
          <p:nvPr>
            <p:ph idx="1" type="body"/>
          </p:nvPr>
        </p:nvSpPr>
        <p:spPr>
          <a:xfrm>
            <a:off x="8196408" y="2367092"/>
            <a:ext cx="3352128" cy="3881309"/>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THE SOCIAL DIMENSION ENCOURAGES CONTRIBUTING TO THE ENVIRONMENT AND COMMUNITY AND EMPHASIZES THE INTERDEPENDENCE BETWEEN YOU, OTHERS, AND NATURE. </a:t>
            </a:r>
            <a:endParaRPr/>
          </a:p>
        </p:txBody>
      </p:sp>
      <p:pic>
        <p:nvPicPr>
          <p:cNvPr descr="A close up of a womans face&#10;&#10;Description automatically generated" id="401" name="Google Shape;401;p41"/>
          <p:cNvPicPr preferRelativeResize="0"/>
          <p:nvPr>
            <p:ph idx="2" type="body"/>
          </p:nvPr>
        </p:nvPicPr>
        <p:blipFill rotWithShape="1">
          <a:blip r:embed="rId5">
            <a:alphaModFix/>
          </a:blip>
          <a:srcRect b="0" l="0" r="0" t="0"/>
          <a:stretch/>
        </p:blipFill>
        <p:spPr>
          <a:xfrm>
            <a:off x="695126" y="1420706"/>
            <a:ext cx="6909479" cy="4361302"/>
          </a:xfrm>
          <a:prstGeom prst="roundRect">
            <a:avLst>
              <a:gd fmla="val 2981" name="adj"/>
            </a:avLst>
          </a:prstGeom>
          <a:noFill/>
          <a:ln cap="sq" cmpd="sng" w="82550">
            <a:solidFill>
              <a:srgbClr val="EAEAEA"/>
            </a:solidFill>
            <a:prstDash val="solid"/>
            <a:miter lim="800000"/>
            <a:headEnd len="sm" w="sm" type="none"/>
            <a:tailEnd len="sm" w="sm" type="none"/>
          </a:ln>
        </p:spPr>
      </p:pic>
      <p:sp>
        <p:nvSpPr>
          <p:cNvPr id="402" name="Google Shape;402;p41"/>
          <p:cNvSpPr txBox="1"/>
          <p:nvPr>
            <p:ph type="title"/>
          </p:nvPr>
        </p:nvSpPr>
        <p:spPr>
          <a:xfrm>
            <a:off x="8196408" y="640831"/>
            <a:ext cx="3352128" cy="15738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Twentieth Century"/>
              <a:buNone/>
            </a:pPr>
            <a:r>
              <a:rPr lang="en-US"/>
              <a:t>SOCIAL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407" name="Shape 407"/>
        <p:cNvGrpSpPr/>
        <p:nvPr/>
      </p:nvGrpSpPr>
      <p:grpSpPr>
        <a:xfrm>
          <a:off x="0" y="0"/>
          <a:ext cx="0" cy="0"/>
          <a:chOff x="0" y="0"/>
          <a:chExt cx="0" cy="0"/>
        </a:xfrm>
      </p:grpSpPr>
      <p:pic>
        <p:nvPicPr>
          <p:cNvPr id="408" name="Google Shape;408;p42"/>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409" name="Google Shape;409;p4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10" name="Google Shape;410;p42"/>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411" name="Google Shape;411;p42"/>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id="412" name="Google Shape;412;p4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13" name="Google Shape;413;p42"/>
          <p:cNvSpPr txBox="1"/>
          <p:nvPr>
            <p:ph idx="2" type="body"/>
          </p:nvPr>
        </p:nvSpPr>
        <p:spPr>
          <a:xfrm>
            <a:off x="7589391" y="1940889"/>
            <a:ext cx="3352128" cy="3881309"/>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A BROAD CONCEPT THAT REPRESENTS ONE'S PERSONAL BELIEFS AND VALUES.  OUR SPIRITUAL DIMENSION RECOGNIZES OUR SEARCH FOR MEANING AND PURPOSE IN BEING 'HUMAN’ AND OUR EXISTENCE. IT INCLUDES THE DEVELOPMENT OF A DEEP APPRECIATION FOR FORCES THAT EXIST IN THE UNIVERSE</a:t>
            </a:r>
            <a:endParaRPr/>
          </a:p>
        </p:txBody>
      </p:sp>
      <p:pic>
        <p:nvPicPr>
          <p:cNvPr descr="C:\Users\cmglover\AppData\Local\Microsoft\Windows\INetCache\IE\PB9IQMWY\albero[1].jpg" id="414" name="Google Shape;414;p42"/>
          <p:cNvPicPr preferRelativeResize="0"/>
          <p:nvPr>
            <p:ph idx="1" type="body"/>
          </p:nvPr>
        </p:nvPicPr>
        <p:blipFill rotWithShape="1">
          <a:blip r:embed="rId5">
            <a:alphaModFix/>
          </a:blip>
          <a:srcRect b="0" l="29870" r="25612" t="0"/>
          <a:stretch/>
        </p:blipFill>
        <p:spPr>
          <a:xfrm>
            <a:off x="2427406" y="618517"/>
            <a:ext cx="3341597" cy="5629884"/>
          </a:xfrm>
          <a:prstGeom prst="roundRect">
            <a:avLst>
              <a:gd fmla="val 2981" name="adj"/>
            </a:avLst>
          </a:prstGeom>
          <a:noFill/>
          <a:ln cap="sq" cmpd="sng" w="82550">
            <a:solidFill>
              <a:srgbClr val="EAEAEA"/>
            </a:solidFill>
            <a:prstDash val="solid"/>
            <a:miter lim="800000"/>
            <a:headEnd len="sm" w="sm" type="none"/>
            <a:tailEnd len="sm" w="sm" type="none"/>
          </a:ln>
        </p:spPr>
      </p:pic>
      <p:sp>
        <p:nvSpPr>
          <p:cNvPr id="415" name="Google Shape;415;p42"/>
          <p:cNvSpPr txBox="1"/>
          <p:nvPr>
            <p:ph type="title"/>
          </p:nvPr>
        </p:nvSpPr>
        <p:spPr>
          <a:xfrm>
            <a:off x="7589391" y="447102"/>
            <a:ext cx="3352128" cy="15738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Twentieth Century"/>
              <a:buNone/>
            </a:pPr>
            <a:r>
              <a:rPr lang="en-US"/>
              <a:t>SPIRITUAL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type="title"/>
          </p:nvPr>
        </p:nvSpPr>
        <p:spPr>
          <a:xfrm>
            <a:off x="913774" y="1016000"/>
            <a:ext cx="10364452" cy="554281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880"/>
              <a:buFont typeface="Twentieth Century"/>
              <a:buNone/>
            </a:pPr>
            <a:br>
              <a:rPr lang="en-US" sz="2880"/>
            </a:br>
            <a:br>
              <a:rPr lang="en-US" sz="2880"/>
            </a:br>
            <a:r>
              <a:rPr lang="en-US" sz="2250"/>
              <a:t>CHALYCE GLOVER</a:t>
            </a:r>
            <a:br>
              <a:rPr lang="en-US" sz="2250"/>
            </a:br>
            <a:r>
              <a:rPr lang="en-US" sz="2250" u="sng">
                <a:solidFill>
                  <a:schemeClr val="hlink"/>
                </a:solidFill>
                <a:hlinkClick r:id="rId3"/>
              </a:rPr>
              <a:t>CMGLOVER@PPSSTAFF.ORG</a:t>
            </a:r>
            <a:br>
              <a:rPr lang="en-US" sz="2250"/>
            </a:br>
            <a:r>
              <a:rPr lang="en-US" sz="2250"/>
              <a:t>SCHOOL-BASED MENTAL HEALTH COUNSELOR, </a:t>
            </a:r>
            <a:br>
              <a:rPr lang="en-US" sz="2250"/>
            </a:br>
            <a:r>
              <a:rPr lang="en-US" sz="2250"/>
              <a:t>INTERVENTION &amp; REFERRAL SPECIALIST</a:t>
            </a:r>
            <a:br>
              <a:rPr lang="en-US" sz="2250"/>
            </a:br>
            <a:r>
              <a:rPr lang="en-US" sz="2250"/>
              <a:t>🙞</a:t>
            </a:r>
            <a:br>
              <a:rPr lang="en-US" sz="2250"/>
            </a:br>
            <a:r>
              <a:rPr lang="en-US" sz="2250"/>
              <a:t>TAMISHA MCKOY</a:t>
            </a:r>
            <a:br>
              <a:rPr lang="en-US" sz="2250"/>
            </a:br>
            <a:r>
              <a:rPr lang="en-US" sz="2250" u="sng">
                <a:solidFill>
                  <a:schemeClr val="hlink"/>
                </a:solidFill>
                <a:hlinkClick r:id="rId4"/>
              </a:rPr>
              <a:t>TMCKOY@PPSSTAFF.ORG</a:t>
            </a:r>
            <a:br>
              <a:rPr lang="en-US" sz="2250"/>
            </a:br>
            <a:r>
              <a:rPr lang="en-US" sz="2250"/>
              <a:t>DIRECTOR OF GUIDANCE &amp; COUNSELING K12</a:t>
            </a:r>
            <a:br>
              <a:rPr lang="en-US" sz="2250"/>
            </a:br>
            <a:r>
              <a:rPr lang="en-US" sz="2250"/>
              <a:t>🙞</a:t>
            </a:r>
            <a:br>
              <a:rPr lang="en-US" sz="2250"/>
            </a:br>
            <a:r>
              <a:rPr lang="en-US" sz="2250"/>
              <a:t>LAUREL OLSON</a:t>
            </a:r>
            <a:br>
              <a:rPr lang="en-US" sz="2250"/>
            </a:br>
            <a:r>
              <a:rPr lang="en-US" sz="2250" u="sng">
                <a:solidFill>
                  <a:schemeClr val="hlink"/>
                </a:solidFill>
                <a:hlinkClick r:id="rId5"/>
              </a:rPr>
              <a:t>LOLSON@PPSSTAFF.ORG</a:t>
            </a:r>
            <a:br>
              <a:rPr lang="en-US" sz="2250"/>
            </a:br>
            <a:r>
              <a:rPr lang="en-US" sz="2250"/>
              <a:t>SUPERVISOR OF STUDENT ASSISTANCE</a:t>
            </a:r>
            <a:br>
              <a:rPr lang="en-US" sz="2250"/>
            </a:br>
            <a:r>
              <a:rPr lang="en-US" sz="2250"/>
              <a:t>🙞</a:t>
            </a:r>
            <a:br>
              <a:rPr lang="en-US" sz="2250"/>
            </a:br>
            <a:r>
              <a:rPr lang="en-US" sz="2250"/>
              <a:t>JAIRUS THOMPSON</a:t>
            </a:r>
            <a:br>
              <a:rPr lang="en-US" sz="2250"/>
            </a:br>
            <a:r>
              <a:rPr lang="en-US" sz="2250" u="sng">
                <a:solidFill>
                  <a:schemeClr val="hlink"/>
                </a:solidFill>
                <a:hlinkClick r:id="rId6"/>
              </a:rPr>
              <a:t>JTHOMPSON@PPSSTAFF.ORG</a:t>
            </a:r>
            <a:br>
              <a:rPr lang="en-US" sz="2250"/>
            </a:br>
            <a:r>
              <a:rPr lang="en-US" sz="2250"/>
              <a:t> SCHOOL-BASED SUPERVISOR OF GUIDANCE </a:t>
            </a:r>
            <a:br>
              <a:rPr lang="en-US" sz="2250"/>
            </a:br>
            <a:endParaRPr sz="2250"/>
          </a:p>
        </p:txBody>
      </p:sp>
      <p:sp>
        <p:nvSpPr>
          <p:cNvPr id="200" name="Google Shape;200;p25"/>
          <p:cNvSpPr txBox="1"/>
          <p:nvPr>
            <p:ph idx="1" type="body"/>
          </p:nvPr>
        </p:nvSpPr>
        <p:spPr>
          <a:xfrm>
            <a:off x="913774" y="259865"/>
            <a:ext cx="10364452" cy="711690"/>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SzPts val="3600"/>
              <a:buNone/>
            </a:pPr>
            <a:r>
              <a:rPr lang="en-US" sz="3600"/>
              <a:t>INTRODUCTIONS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420" name="Shape 420"/>
        <p:cNvGrpSpPr/>
        <p:nvPr/>
      </p:nvGrpSpPr>
      <p:grpSpPr>
        <a:xfrm>
          <a:off x="0" y="0"/>
          <a:ext cx="0" cy="0"/>
          <a:chOff x="0" y="0"/>
          <a:chExt cx="0" cy="0"/>
        </a:xfrm>
      </p:grpSpPr>
      <p:pic>
        <p:nvPicPr>
          <p:cNvPr id="421" name="Google Shape;421;p43"/>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422" name="Google Shape;422;p4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23" name="Google Shape;423;p43"/>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424" name="Google Shape;424;p43"/>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id="425" name="Google Shape;425;p43"/>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id="426" name="Google Shape;426;p43"/>
          <p:cNvPicPr preferRelativeResize="0"/>
          <p:nvPr>
            <p:ph idx="2" type="body"/>
          </p:nvPr>
        </p:nvPicPr>
        <p:blipFill rotWithShape="1">
          <a:blip r:embed="rId5">
            <a:alphaModFix/>
          </a:blip>
          <a:srcRect b="0" l="30079" r="34308" t="0"/>
          <a:stretch/>
        </p:blipFill>
        <p:spPr>
          <a:xfrm>
            <a:off x="20" y="10"/>
            <a:ext cx="4070535" cy="6857990"/>
          </a:xfrm>
          <a:prstGeom prst="rect">
            <a:avLst/>
          </a:prstGeom>
          <a:noFill/>
          <a:ln>
            <a:noFill/>
          </a:ln>
        </p:spPr>
      </p:pic>
      <p:sp>
        <p:nvSpPr>
          <p:cNvPr id="427" name="Google Shape;427;p43"/>
          <p:cNvSpPr txBox="1"/>
          <p:nvPr>
            <p:ph type="title"/>
          </p:nvPr>
        </p:nvSpPr>
        <p:spPr>
          <a:xfrm>
            <a:off x="4465050" y="618517"/>
            <a:ext cx="6672886"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Twentieth Century"/>
              <a:buNone/>
            </a:pPr>
            <a:r>
              <a:rPr lang="en-US"/>
              <a:t>OCCUPATIONAL</a:t>
            </a:r>
            <a:endParaRPr/>
          </a:p>
        </p:txBody>
      </p:sp>
      <p:sp>
        <p:nvSpPr>
          <p:cNvPr id="428" name="Google Shape;428;p43"/>
          <p:cNvSpPr txBox="1"/>
          <p:nvPr>
            <p:ph idx="1" type="body"/>
          </p:nvPr>
        </p:nvSpPr>
        <p:spPr>
          <a:xfrm>
            <a:off x="4465048" y="2367092"/>
            <a:ext cx="6672887" cy="3424107"/>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SzPts val="2000"/>
              <a:buChar char="•"/>
            </a:pPr>
            <a:r>
              <a:rPr lang="en-US"/>
              <a:t>THE OPPORTUNITY TO PARTICIPATE IN ACTIVITIES THAT ARE MEANINGFUL, REWARDING AND IN LINE WITH PERSONAL VALUES, INTERESTS AND BELIEFS</a:t>
            </a:r>
            <a:endParaRPr/>
          </a:p>
          <a:p>
            <a:pPr indent="-228600" lvl="0" marL="228600" rtl="0" algn="l">
              <a:lnSpc>
                <a:spcPct val="120000"/>
              </a:lnSpc>
              <a:spcBef>
                <a:spcPts val="1000"/>
              </a:spcBef>
              <a:spcAft>
                <a:spcPts val="0"/>
              </a:spcAft>
              <a:buSzPts val="2000"/>
              <a:buChar char="•"/>
            </a:pPr>
            <a:r>
              <a:rPr lang="en-US"/>
              <a:t>PERSONAL SATISFACTION AND ENRICHMENT IN ONE'S LIFE IS DERIVED FROM PARTICIPATION IN WORK AND VOLUNTEER ACTIVITY</a:t>
            </a:r>
            <a:endParaRPr/>
          </a:p>
        </p:txBody>
      </p:sp>
      <p:cxnSp>
        <p:nvCxnSpPr>
          <p:cNvPr id="429" name="Google Shape;429;p43"/>
          <p:cNvCxnSpPr/>
          <p:nvPr/>
        </p:nvCxnSpPr>
        <p:spPr>
          <a:xfrm>
            <a:off x="4074239" y="0"/>
            <a:ext cx="0" cy="6858000"/>
          </a:xfrm>
          <a:prstGeom prst="straightConnector1">
            <a:avLst/>
          </a:prstGeom>
          <a:noFill/>
          <a:ln cap="sq" cmpd="sng" w="82550">
            <a:solidFill>
              <a:srgbClr val="D9D9D9"/>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434" name="Shape 434"/>
        <p:cNvGrpSpPr/>
        <p:nvPr/>
      </p:nvGrpSpPr>
      <p:grpSpPr>
        <a:xfrm>
          <a:off x="0" y="0"/>
          <a:ext cx="0" cy="0"/>
          <a:chOff x="0" y="0"/>
          <a:chExt cx="0" cy="0"/>
        </a:xfrm>
      </p:grpSpPr>
      <p:pic>
        <p:nvPicPr>
          <p:cNvPr id="435" name="Google Shape;435;p44"/>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436" name="Google Shape;436;p4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37" name="Google Shape;437;p44"/>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438" name="Google Shape;438;p44"/>
          <p:cNvPicPr preferRelativeResize="0"/>
          <p:nvPr/>
        </p:nvPicPr>
        <p:blipFill rotWithShape="1">
          <a:blip r:embed="rId3">
            <a:alphaModFix/>
          </a:blip>
          <a:srcRect b="0" l="0" r="0" t="0"/>
          <a:stretch/>
        </p:blipFill>
        <p:spPr>
          <a:xfrm>
            <a:off x="0" y="-1"/>
            <a:ext cx="12192003" cy="6858001"/>
          </a:xfrm>
          <a:prstGeom prst="rect">
            <a:avLst/>
          </a:prstGeom>
          <a:noFill/>
          <a:ln>
            <a:noFill/>
          </a:ln>
        </p:spPr>
      </p:pic>
      <p:cxnSp>
        <p:nvCxnSpPr>
          <p:cNvPr id="439" name="Google Shape;439;p44"/>
          <p:cNvCxnSpPr/>
          <p:nvPr/>
        </p:nvCxnSpPr>
        <p:spPr>
          <a:xfrm>
            <a:off x="7508202" y="0"/>
            <a:ext cx="0" cy="6858000"/>
          </a:xfrm>
          <a:prstGeom prst="straightConnector1">
            <a:avLst/>
          </a:prstGeom>
          <a:noFill/>
          <a:ln cap="sq" cmpd="sng" w="82550">
            <a:solidFill>
              <a:srgbClr val="D9D9D9"/>
            </a:solidFill>
            <a:prstDash val="solid"/>
            <a:miter lim="800000"/>
            <a:headEnd len="sm" w="sm" type="none"/>
            <a:tailEnd len="sm" w="sm" type="none"/>
          </a:ln>
        </p:spPr>
      </p:cxnSp>
      <p:pic>
        <p:nvPicPr>
          <p:cNvPr id="440" name="Google Shape;440;p4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41" name="Google Shape;441;p44"/>
          <p:cNvSpPr txBox="1"/>
          <p:nvPr>
            <p:ph type="title"/>
          </p:nvPr>
        </p:nvSpPr>
        <p:spPr>
          <a:xfrm>
            <a:off x="8196408" y="640831"/>
            <a:ext cx="3352128" cy="119932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Twentieth Century"/>
              <a:buNone/>
            </a:pPr>
            <a:r>
              <a:rPr lang="en-US"/>
              <a:t>PHYSICAL</a:t>
            </a:r>
            <a:endParaRPr/>
          </a:p>
        </p:txBody>
      </p:sp>
      <p:sp>
        <p:nvSpPr>
          <p:cNvPr id="442" name="Google Shape;442;p44"/>
          <p:cNvSpPr txBox="1"/>
          <p:nvPr>
            <p:ph idx="1" type="body"/>
          </p:nvPr>
        </p:nvSpPr>
        <p:spPr>
          <a:xfrm>
            <a:off x="8196408" y="1824652"/>
            <a:ext cx="3352128" cy="4423749"/>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SzPts val="1800"/>
              <a:buChar char="•"/>
            </a:pPr>
            <a:r>
              <a:rPr lang="en-US" sz="1800"/>
              <a:t>ADDRESSING </a:t>
            </a:r>
            <a:r>
              <a:rPr lang="en-US" sz="1800"/>
              <a:t>COMORBID</a:t>
            </a:r>
            <a:r>
              <a:rPr lang="en-US" sz="1800"/>
              <a:t> MEDICAL AND ADDICTIVE DISORDERS.  TAKING PERSONAL RESPONSIBILITY AND CARE FOR MINOR AND MAJOR ILLNESSES AND KNOWING WHEN PROFESSIONAL MEDICAL ATTENTION IS NEEDED.  </a:t>
            </a:r>
            <a:endParaRPr/>
          </a:p>
          <a:p>
            <a:pPr indent="-228600" lvl="0" marL="228600" rtl="0" algn="l">
              <a:lnSpc>
                <a:spcPct val="120000"/>
              </a:lnSpc>
              <a:spcBef>
                <a:spcPts val="1000"/>
              </a:spcBef>
              <a:spcAft>
                <a:spcPts val="0"/>
              </a:spcAft>
              <a:buSzPts val="1800"/>
              <a:buChar char="•"/>
            </a:pPr>
            <a:r>
              <a:rPr lang="en-US" sz="1800"/>
              <a:t>INVOLVES ATTENDING TO THE BODY WITH EXERCISE, PROPER NUTRITION &amp; REST</a:t>
            </a:r>
            <a:endParaRPr/>
          </a:p>
        </p:txBody>
      </p:sp>
      <p:pic>
        <p:nvPicPr>
          <p:cNvPr descr="A screenshot of a cell phone&#10;&#10;Description automatically generated" id="443" name="Google Shape;443;p44"/>
          <p:cNvPicPr preferRelativeResize="0"/>
          <p:nvPr>
            <p:ph idx="2" type="body"/>
          </p:nvPr>
        </p:nvPicPr>
        <p:blipFill rotWithShape="1">
          <a:blip r:embed="rId5">
            <a:alphaModFix/>
          </a:blip>
          <a:srcRect b="0" l="0" r="0" t="0"/>
          <a:stretch/>
        </p:blipFill>
        <p:spPr>
          <a:xfrm>
            <a:off x="850444" y="1319320"/>
            <a:ext cx="6374968" cy="45009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448" name="Shape 448"/>
        <p:cNvGrpSpPr/>
        <p:nvPr/>
      </p:nvGrpSpPr>
      <p:grpSpPr>
        <a:xfrm>
          <a:off x="0" y="0"/>
          <a:ext cx="0" cy="0"/>
          <a:chOff x="0" y="0"/>
          <a:chExt cx="0" cy="0"/>
        </a:xfrm>
      </p:grpSpPr>
      <p:pic>
        <p:nvPicPr>
          <p:cNvPr id="449" name="Google Shape;449;p45"/>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450" name="Google Shape;450;p4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51" name="Google Shape;451;p45"/>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452" name="Google Shape;452;p45"/>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id="453" name="Google Shape;453;p45"/>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id="454" name="Google Shape;454;p45"/>
          <p:cNvPicPr preferRelativeResize="0"/>
          <p:nvPr>
            <p:ph idx="1" type="body"/>
          </p:nvPr>
        </p:nvPicPr>
        <p:blipFill rotWithShape="1">
          <a:blip r:embed="rId5">
            <a:alphaModFix/>
          </a:blip>
          <a:srcRect b="0" l="0" r="0" t="0"/>
          <a:stretch/>
        </p:blipFill>
        <p:spPr>
          <a:xfrm>
            <a:off x="5078061" y="1239598"/>
            <a:ext cx="6200163" cy="3921603"/>
          </a:xfrm>
          <a:prstGeom prst="roundRect">
            <a:avLst>
              <a:gd fmla="val 2392" name="adj"/>
            </a:avLst>
          </a:prstGeom>
          <a:noFill/>
          <a:ln cap="sq" cmpd="sng" w="82550">
            <a:solidFill>
              <a:srgbClr val="EAEAEA"/>
            </a:solidFill>
            <a:prstDash val="solid"/>
            <a:miter lim="800000"/>
            <a:headEnd len="sm" w="sm" type="none"/>
            <a:tailEnd len="sm" w="sm" type="none"/>
          </a:ln>
        </p:spPr>
      </p:pic>
      <p:sp>
        <p:nvSpPr>
          <p:cNvPr id="455" name="Google Shape;455;p45"/>
          <p:cNvSpPr txBox="1"/>
          <p:nvPr>
            <p:ph idx="2" type="body"/>
          </p:nvPr>
        </p:nvSpPr>
        <p:spPr>
          <a:xfrm>
            <a:off x="913774" y="2367092"/>
            <a:ext cx="3893978" cy="3424107"/>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SzPts val="1600"/>
              <a:buChar char="•"/>
            </a:pPr>
            <a:r>
              <a:rPr b="1" lang="en-US" sz="1600"/>
              <a:t>INTELLECTUAL</a:t>
            </a:r>
            <a:r>
              <a:rPr lang="en-US" sz="1600"/>
              <a:t> WELLNESS IS ABOUT ENGAGING THE INDIVIDUAL IN CREATIVE AND STIMULATING MENTAL ACTIVITIES TO EXPAND THEIR KNOWLEDGE AND SKILLS AND HELP THEM DISCOVER THE POTENTIAL FOR SHARING THEIR GIFTS WITH OTHERS</a:t>
            </a:r>
            <a:endParaRPr/>
          </a:p>
          <a:p>
            <a:pPr indent="-228600" lvl="0" marL="228600" rtl="0" algn="l">
              <a:lnSpc>
                <a:spcPct val="120000"/>
              </a:lnSpc>
              <a:spcBef>
                <a:spcPts val="1000"/>
              </a:spcBef>
              <a:spcAft>
                <a:spcPts val="0"/>
              </a:spcAft>
              <a:buSzPts val="1600"/>
              <a:buChar char="•"/>
            </a:pPr>
            <a:r>
              <a:rPr lang="en-US" sz="1600"/>
              <a:t>AN </a:t>
            </a:r>
            <a:r>
              <a:rPr b="1" lang="en-US" sz="1600"/>
              <a:t>INTELLECTUALLY WELL</a:t>
            </a:r>
            <a:r>
              <a:rPr lang="en-US" sz="1600"/>
              <a:t> PERSON: CHERISHES MENTAL GROWTH AND STIMULATION</a:t>
            </a:r>
            <a:endParaRPr/>
          </a:p>
          <a:p>
            <a:pPr indent="-127000" lvl="0" marL="228600" rtl="0" algn="ctr">
              <a:lnSpc>
                <a:spcPct val="120000"/>
              </a:lnSpc>
              <a:spcBef>
                <a:spcPts val="1000"/>
              </a:spcBef>
              <a:spcAft>
                <a:spcPts val="0"/>
              </a:spcAft>
              <a:buSzPts val="1600"/>
              <a:buNone/>
            </a:pPr>
            <a:r>
              <a:t/>
            </a:r>
            <a:endParaRPr sz="1600"/>
          </a:p>
        </p:txBody>
      </p:sp>
      <p:sp>
        <p:nvSpPr>
          <p:cNvPr id="456" name="Google Shape;456;p45"/>
          <p:cNvSpPr txBox="1"/>
          <p:nvPr>
            <p:ph type="title"/>
          </p:nvPr>
        </p:nvSpPr>
        <p:spPr>
          <a:xfrm>
            <a:off x="913776" y="618517"/>
            <a:ext cx="3893976" cy="159617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Twentieth Century"/>
              <a:buNone/>
            </a:pPr>
            <a:r>
              <a:rPr lang="en-US" sz="3200"/>
              <a:t>INTELLECTUAL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461" name="Shape 461"/>
        <p:cNvGrpSpPr/>
        <p:nvPr/>
      </p:nvGrpSpPr>
      <p:grpSpPr>
        <a:xfrm>
          <a:off x="0" y="0"/>
          <a:ext cx="0" cy="0"/>
          <a:chOff x="0" y="0"/>
          <a:chExt cx="0" cy="0"/>
        </a:xfrm>
      </p:grpSpPr>
      <p:pic>
        <p:nvPicPr>
          <p:cNvPr id="462" name="Google Shape;462;p46"/>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463" name="Google Shape;463;p4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64" name="Google Shape;464;p46"/>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465" name="Google Shape;465;p46"/>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descr="A close up of a green field&#10;&#10;Description automatically generated" id="466" name="Google Shape;466;p46"/>
          <p:cNvPicPr preferRelativeResize="0"/>
          <p:nvPr/>
        </p:nvPicPr>
        <p:blipFill rotWithShape="1">
          <a:blip r:embed="rId5">
            <a:alphaModFix/>
          </a:blip>
          <a:srcRect b="0" l="0" r="0" t="0"/>
          <a:stretch/>
        </p:blipFill>
        <p:spPr>
          <a:xfrm>
            <a:off x="643465" y="1252808"/>
            <a:ext cx="6909479" cy="4361302"/>
          </a:xfrm>
          <a:prstGeom prst="roundRect">
            <a:avLst>
              <a:gd fmla="val 2981" name="adj"/>
            </a:avLst>
          </a:prstGeom>
          <a:noFill/>
          <a:ln cap="sq" cmpd="sng" w="82550">
            <a:solidFill>
              <a:srgbClr val="EAEAEA"/>
            </a:solidFill>
            <a:prstDash val="solid"/>
            <a:miter lim="800000"/>
            <a:headEnd len="sm" w="sm" type="none"/>
            <a:tailEnd len="sm" w="sm" type="none"/>
          </a:ln>
        </p:spPr>
      </p:pic>
      <p:pic>
        <p:nvPicPr>
          <p:cNvPr id="467" name="Google Shape;467;p4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68" name="Google Shape;468;p46"/>
          <p:cNvSpPr txBox="1"/>
          <p:nvPr>
            <p:ph idx="1" type="body"/>
          </p:nvPr>
        </p:nvSpPr>
        <p:spPr>
          <a:xfrm>
            <a:off x="8196408" y="2367092"/>
            <a:ext cx="3352128" cy="3881309"/>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SzPts val="1500"/>
              <a:buChar char="•"/>
            </a:pPr>
            <a:r>
              <a:rPr lang="en-US" sz="1500"/>
              <a:t>THE ENVIRONMENT INCLUDES OUR LIVING, LEARNING AND WORKING SPACES AND THE LARGER COMMUNITIES WHERE WE PARTICIPATE AS CITIZENS</a:t>
            </a:r>
            <a:endParaRPr/>
          </a:p>
          <a:p>
            <a:pPr indent="-228600" lvl="0" marL="228600" rtl="0" algn="l">
              <a:lnSpc>
                <a:spcPct val="110000"/>
              </a:lnSpc>
              <a:spcBef>
                <a:spcPts val="1000"/>
              </a:spcBef>
              <a:spcAft>
                <a:spcPts val="0"/>
              </a:spcAft>
              <a:buSzPts val="1500"/>
              <a:buChar char="•"/>
            </a:pPr>
            <a:r>
              <a:rPr lang="en-US" sz="1500"/>
              <a:t>FINDING PLEASANT, STIMULATING ENVIRONMENTS THAT SUPPORT PHYSICAL, SOCIAL, AND EMOTIONAL WELL-BEING</a:t>
            </a:r>
            <a:endParaRPr/>
          </a:p>
          <a:p>
            <a:pPr indent="-228600" lvl="0" marL="228600" rtl="0" algn="l">
              <a:lnSpc>
                <a:spcPct val="110000"/>
              </a:lnSpc>
              <a:spcBef>
                <a:spcPts val="1000"/>
              </a:spcBef>
              <a:spcAft>
                <a:spcPts val="0"/>
              </a:spcAft>
              <a:buSzPts val="1500"/>
              <a:buChar char="•"/>
            </a:pPr>
            <a:r>
              <a:rPr lang="en-US" sz="1500"/>
              <a:t>PLACES THAT PROMOTE LEARNING, CONTEMPLATION AND RELAXATION</a:t>
            </a:r>
            <a:endParaRPr/>
          </a:p>
        </p:txBody>
      </p:sp>
      <p:sp>
        <p:nvSpPr>
          <p:cNvPr id="469" name="Google Shape;469;p46"/>
          <p:cNvSpPr txBox="1"/>
          <p:nvPr>
            <p:ph type="title"/>
          </p:nvPr>
        </p:nvSpPr>
        <p:spPr>
          <a:xfrm>
            <a:off x="8196408" y="640831"/>
            <a:ext cx="3352128" cy="15738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Twentieth Century"/>
              <a:buNone/>
            </a:pPr>
            <a:r>
              <a:rPr lang="en-US" sz="3300"/>
              <a:t>ENVIRONMENTAL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474" name="Shape 474"/>
        <p:cNvGrpSpPr/>
        <p:nvPr/>
      </p:nvGrpSpPr>
      <p:grpSpPr>
        <a:xfrm>
          <a:off x="0" y="0"/>
          <a:ext cx="0" cy="0"/>
          <a:chOff x="0" y="0"/>
          <a:chExt cx="0" cy="0"/>
        </a:xfrm>
      </p:grpSpPr>
      <p:pic>
        <p:nvPicPr>
          <p:cNvPr id="475" name="Google Shape;475;p47"/>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476" name="Google Shape;476;p4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77" name="Google Shape;477;p47"/>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478" name="Google Shape;478;p47"/>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descr="A close up of a sign&#10;&#10;Description automatically generated" id="479" name="Google Shape;479;p47"/>
          <p:cNvPicPr preferRelativeResize="0"/>
          <p:nvPr/>
        </p:nvPicPr>
        <p:blipFill rotWithShape="1">
          <a:blip r:embed="rId5">
            <a:alphaModFix/>
          </a:blip>
          <a:srcRect b="4344" l="0" r="3" t="4338"/>
          <a:stretch/>
        </p:blipFill>
        <p:spPr>
          <a:xfrm>
            <a:off x="5348203" y="609600"/>
            <a:ext cx="5659879" cy="5181599"/>
          </a:xfrm>
          <a:prstGeom prst="roundRect">
            <a:avLst>
              <a:gd fmla="val 2392" name="adj"/>
            </a:avLst>
          </a:prstGeom>
          <a:noFill/>
          <a:ln cap="sq" cmpd="sng" w="82550">
            <a:solidFill>
              <a:srgbClr val="EAEAEA"/>
            </a:solidFill>
            <a:prstDash val="solid"/>
            <a:miter lim="800000"/>
            <a:headEnd len="sm" w="sm" type="none"/>
            <a:tailEnd len="sm" w="sm" type="none"/>
          </a:ln>
        </p:spPr>
      </p:pic>
      <p:pic>
        <p:nvPicPr>
          <p:cNvPr id="480" name="Google Shape;480;p4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81" name="Google Shape;481;p47"/>
          <p:cNvSpPr txBox="1"/>
          <p:nvPr>
            <p:ph idx="1" type="body"/>
          </p:nvPr>
        </p:nvSpPr>
        <p:spPr>
          <a:xfrm>
            <a:off x="913774" y="2367092"/>
            <a:ext cx="3893978" cy="3424107"/>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SzPts val="1600"/>
              <a:buChar char="•"/>
            </a:pPr>
            <a:r>
              <a:rPr lang="en-US" sz="1600"/>
              <a:t>INVOLVES THE ABILITY TO HAVE FINANCIAL RESOURCES TO MEET PRACTICAL NEEDS, AND A SENSE OF CONTROL AND KNOWLEDGE ABOUT PERSONAL FINANCES  </a:t>
            </a:r>
            <a:endParaRPr/>
          </a:p>
          <a:p>
            <a:pPr indent="-228600" lvl="0" marL="228600" rtl="0" algn="l">
              <a:lnSpc>
                <a:spcPct val="120000"/>
              </a:lnSpc>
              <a:spcBef>
                <a:spcPts val="1000"/>
              </a:spcBef>
              <a:spcAft>
                <a:spcPts val="0"/>
              </a:spcAft>
              <a:buSzPts val="1600"/>
              <a:buChar char="•"/>
            </a:pPr>
            <a:r>
              <a:rPr lang="en-US" sz="1600"/>
              <a:t>INDICATORS OF FINANCIAL WELLNESS MAY INCLUDE INCOME, DEBT, SAVINGS AND ASPECTS OF FINANCIAL CAPABILITY SUCH AS KNOWLEDGE OF FINANCIAL PRODUCTS AND SERVICES, PLANNING AND STAYING ON BUDGET</a:t>
            </a:r>
            <a:endParaRPr/>
          </a:p>
        </p:txBody>
      </p:sp>
      <p:sp>
        <p:nvSpPr>
          <p:cNvPr id="482" name="Google Shape;482;p47"/>
          <p:cNvSpPr txBox="1"/>
          <p:nvPr>
            <p:ph type="title"/>
          </p:nvPr>
        </p:nvSpPr>
        <p:spPr>
          <a:xfrm>
            <a:off x="913776" y="618517"/>
            <a:ext cx="3893976" cy="159617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Twentieth Century"/>
              <a:buNone/>
            </a:pPr>
            <a:r>
              <a:rPr lang="en-US" sz="3200"/>
              <a:t>FINANCIAL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487" name="Shape 487"/>
        <p:cNvGrpSpPr/>
        <p:nvPr/>
      </p:nvGrpSpPr>
      <p:grpSpPr>
        <a:xfrm>
          <a:off x="0" y="0"/>
          <a:ext cx="0" cy="0"/>
          <a:chOff x="0" y="0"/>
          <a:chExt cx="0" cy="0"/>
        </a:xfrm>
      </p:grpSpPr>
      <p:pic>
        <p:nvPicPr>
          <p:cNvPr id="488" name="Google Shape;488;p48"/>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489" name="Google Shape;489;p4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90" name="Google Shape;490;p48"/>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491" name="Google Shape;491;p48"/>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id="492" name="Google Shape;492;p4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93" name="Google Shape;493;p48"/>
          <p:cNvSpPr txBox="1"/>
          <p:nvPr>
            <p:ph idx="1" type="body"/>
          </p:nvPr>
        </p:nvSpPr>
        <p:spPr>
          <a:xfrm>
            <a:off x="8196408" y="2367092"/>
            <a:ext cx="3352128" cy="3881309"/>
          </a:xfrm>
          <a:prstGeom prst="rect">
            <a:avLst/>
          </a:prstGeom>
          <a:noFill/>
          <a:ln>
            <a:noFill/>
          </a:ln>
        </p:spPr>
        <p:txBody>
          <a:bodyPr anchorCtr="0" anchor="t" bIns="45700" lIns="91425" spcFirstLastPara="1" rIns="91425" wrap="square" tIns="45700">
            <a:noAutofit/>
          </a:bodyPr>
          <a:lstStyle/>
          <a:p>
            <a:pPr indent="-285750" lvl="0" marL="514350" rtl="0" algn="l">
              <a:lnSpc>
                <a:spcPct val="120000"/>
              </a:lnSpc>
              <a:spcBef>
                <a:spcPts val="0"/>
              </a:spcBef>
              <a:spcAft>
                <a:spcPts val="0"/>
              </a:spcAft>
              <a:buSzPts val="1665"/>
              <a:buChar char="•"/>
            </a:pPr>
            <a:r>
              <a:rPr lang="en-US" sz="1665"/>
              <a:t>STRESS AFFECTS EVERY PART AND ASPECT OF YOUR BODY</a:t>
            </a:r>
            <a:endParaRPr/>
          </a:p>
          <a:p>
            <a:pPr indent="-228600" lvl="0" marL="457200" rtl="0" algn="l">
              <a:lnSpc>
                <a:spcPct val="120000"/>
              </a:lnSpc>
              <a:spcBef>
                <a:spcPts val="1000"/>
              </a:spcBef>
              <a:spcAft>
                <a:spcPts val="0"/>
              </a:spcAft>
              <a:buSzPts val="1665"/>
              <a:buChar char="•"/>
            </a:pPr>
            <a:r>
              <a:rPr lang="en-US" sz="1665"/>
              <a:t>STRESS AFFECTS EVERYONE</a:t>
            </a:r>
            <a:endParaRPr/>
          </a:p>
          <a:p>
            <a:pPr indent="-228600" lvl="0" marL="457200" rtl="0" algn="l">
              <a:lnSpc>
                <a:spcPct val="120000"/>
              </a:lnSpc>
              <a:spcBef>
                <a:spcPts val="1000"/>
              </a:spcBef>
              <a:spcAft>
                <a:spcPts val="0"/>
              </a:spcAft>
              <a:buSzPts val="1665"/>
              <a:buChar char="•"/>
            </a:pPr>
            <a:r>
              <a:rPr lang="en-US" sz="1665"/>
              <a:t>NOT ALL STRESS IS BAD</a:t>
            </a:r>
            <a:endParaRPr/>
          </a:p>
          <a:p>
            <a:pPr indent="-228600" lvl="0" marL="457200" rtl="0" algn="l">
              <a:lnSpc>
                <a:spcPct val="120000"/>
              </a:lnSpc>
              <a:spcBef>
                <a:spcPts val="1000"/>
              </a:spcBef>
              <a:spcAft>
                <a:spcPts val="0"/>
              </a:spcAft>
              <a:buSzPts val="1665"/>
              <a:buChar char="•"/>
            </a:pPr>
            <a:r>
              <a:rPr b="1" lang="en-US" sz="1665"/>
              <a:t>LONG-TERM STRESS (TOXIC STRESS) CAN </a:t>
            </a:r>
            <a:r>
              <a:rPr lang="en-US" sz="1665"/>
              <a:t>HARM YOUR HEALTH</a:t>
            </a:r>
            <a:endParaRPr/>
          </a:p>
          <a:p>
            <a:pPr indent="-228600" lvl="0" marL="457200" rtl="0" algn="l">
              <a:lnSpc>
                <a:spcPct val="120000"/>
              </a:lnSpc>
              <a:spcBef>
                <a:spcPts val="1000"/>
              </a:spcBef>
              <a:spcAft>
                <a:spcPts val="0"/>
              </a:spcAft>
              <a:buSzPts val="1665"/>
              <a:buChar char="•"/>
            </a:pPr>
            <a:r>
              <a:rPr lang="en-US" sz="1665"/>
              <a:t>YOU </a:t>
            </a:r>
            <a:r>
              <a:rPr b="1" lang="en-US" sz="1665" u="sng"/>
              <a:t>CAN</a:t>
            </a:r>
            <a:r>
              <a:rPr lang="en-US" sz="1665"/>
              <a:t> MANAGE &amp; REDUCE YOUR STRESS LEVELS</a:t>
            </a:r>
            <a:endParaRPr sz="1850"/>
          </a:p>
        </p:txBody>
      </p:sp>
      <p:pic>
        <p:nvPicPr>
          <p:cNvPr descr="A close up of text on a white background&#10;&#10;Description automatically generated" id="494" name="Google Shape;494;p48"/>
          <p:cNvPicPr preferRelativeResize="0"/>
          <p:nvPr>
            <p:ph idx="2" type="body"/>
          </p:nvPr>
        </p:nvPicPr>
        <p:blipFill rotWithShape="1">
          <a:blip r:embed="rId5">
            <a:alphaModFix/>
          </a:blip>
          <a:srcRect b="0" l="0" r="0" t="0"/>
          <a:stretch/>
        </p:blipFill>
        <p:spPr>
          <a:xfrm>
            <a:off x="643465" y="653018"/>
            <a:ext cx="6909479" cy="5560881"/>
          </a:xfrm>
          <a:prstGeom prst="roundRect">
            <a:avLst>
              <a:gd fmla="val 2981" name="adj"/>
            </a:avLst>
          </a:prstGeom>
          <a:noFill/>
          <a:ln cap="sq" cmpd="sng" w="82550">
            <a:solidFill>
              <a:srgbClr val="EAEAEA"/>
            </a:solidFill>
            <a:prstDash val="solid"/>
            <a:miter lim="800000"/>
            <a:headEnd len="sm" w="sm" type="none"/>
            <a:tailEnd len="sm" w="sm" type="none"/>
          </a:ln>
        </p:spPr>
      </p:pic>
      <p:sp>
        <p:nvSpPr>
          <p:cNvPr id="495" name="Google Shape;495;p48"/>
          <p:cNvSpPr txBox="1"/>
          <p:nvPr>
            <p:ph type="title"/>
          </p:nvPr>
        </p:nvSpPr>
        <p:spPr>
          <a:xfrm>
            <a:off x="8196408" y="640831"/>
            <a:ext cx="3352128" cy="15738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Twentieth Century"/>
              <a:buNone/>
            </a:pPr>
            <a:r>
              <a:rPr lang="en-US"/>
              <a:t>5 THINGS YOU SHOULD KNOW ABOUT STRESS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500" name="Shape 500"/>
        <p:cNvGrpSpPr/>
        <p:nvPr/>
      </p:nvGrpSpPr>
      <p:grpSpPr>
        <a:xfrm>
          <a:off x="0" y="0"/>
          <a:ext cx="0" cy="0"/>
          <a:chOff x="0" y="0"/>
          <a:chExt cx="0" cy="0"/>
        </a:xfrm>
      </p:grpSpPr>
      <p:sp>
        <p:nvSpPr>
          <p:cNvPr id="501" name="Google Shape;501;p49"/>
          <p:cNvSpPr/>
          <p:nvPr/>
        </p:nvSpPr>
        <p:spPr>
          <a:xfrm>
            <a:off x="0" y="0"/>
            <a:ext cx="12192000" cy="6858000"/>
          </a:xfrm>
          <a:prstGeom prst="rect">
            <a:avLst/>
          </a:prstGeom>
          <a:gradFill>
            <a:gsLst>
              <a:gs pos="0">
                <a:schemeClr val="lt1"/>
              </a:gs>
              <a:gs pos="100000">
                <a:srgbClr val="B7B7B7"/>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502" name="Google Shape;502;p49"/>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descr="A screenshot of a cell phone&#10;&#10;Description automatically generated" id="503" name="Google Shape;503;p49"/>
          <p:cNvPicPr preferRelativeResize="0"/>
          <p:nvPr/>
        </p:nvPicPr>
        <p:blipFill rotWithShape="1">
          <a:blip r:embed="rId4">
            <a:alphaModFix/>
          </a:blip>
          <a:srcRect b="0" l="0" r="0" t="1595"/>
          <a:stretch/>
        </p:blipFill>
        <p:spPr>
          <a:xfrm>
            <a:off x="-1735958" y="10"/>
            <a:ext cx="13927958" cy="6857990"/>
          </a:xfrm>
          <a:prstGeom prst="rect">
            <a:avLst/>
          </a:prstGeom>
          <a:noFill/>
          <a:ln>
            <a:noFill/>
          </a:ln>
        </p:spPr>
      </p:pic>
      <p:pic>
        <p:nvPicPr>
          <p:cNvPr id="504" name="Google Shape;504;p49"/>
          <p:cNvPicPr preferRelativeResize="0"/>
          <p:nvPr/>
        </p:nvPicPr>
        <p:blipFill rotWithShape="1">
          <a:blip r:embed="rId5">
            <a:alphaModFix/>
          </a:blip>
          <a:srcRect b="0" l="0" r="0" t="0"/>
          <a:stretch/>
        </p:blipFill>
        <p:spPr>
          <a:xfrm>
            <a:off x="-197584" y="-2"/>
            <a:ext cx="12192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509" name="Shape 509"/>
        <p:cNvGrpSpPr/>
        <p:nvPr/>
      </p:nvGrpSpPr>
      <p:grpSpPr>
        <a:xfrm>
          <a:off x="0" y="0"/>
          <a:ext cx="0" cy="0"/>
          <a:chOff x="0" y="0"/>
          <a:chExt cx="0" cy="0"/>
        </a:xfrm>
      </p:grpSpPr>
      <p:sp>
        <p:nvSpPr>
          <p:cNvPr id="510" name="Google Shape;510;p50"/>
          <p:cNvSpPr/>
          <p:nvPr/>
        </p:nvSpPr>
        <p:spPr>
          <a:xfrm>
            <a:off x="4059935" y="0"/>
            <a:ext cx="813206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11" name="Google Shape;511;p50"/>
          <p:cNvSpPr/>
          <p:nvPr/>
        </p:nvSpPr>
        <p:spPr>
          <a:xfrm>
            <a:off x="0" y="0"/>
            <a:ext cx="4059935" cy="6858000"/>
          </a:xfrm>
          <a:prstGeom prst="rect">
            <a:avLst/>
          </a:prstGeom>
          <a:gradFill>
            <a:gsLst>
              <a:gs pos="0">
                <a:srgbClr val="EAC7EE"/>
              </a:gs>
              <a:gs pos="100000">
                <a:srgbClr val="87ABDA"/>
              </a:gs>
            </a:gsLst>
            <a:lin ang="5400000" scaled="0"/>
          </a:gradFill>
          <a:ln>
            <a:noFill/>
          </a:ln>
          <a:effectLst>
            <a:outerShdw blurRad="50800" rotWithShape="0" algn="l" dist="127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12" name="Google Shape;512;p50"/>
          <p:cNvSpPr txBox="1"/>
          <p:nvPr>
            <p:ph type="title"/>
          </p:nvPr>
        </p:nvSpPr>
        <p:spPr>
          <a:xfrm>
            <a:off x="641074" y="1314450"/>
            <a:ext cx="2844002" cy="36802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100"/>
              <a:buFont typeface="Twentieth Century"/>
              <a:buNone/>
            </a:pPr>
            <a:r>
              <a:rPr lang="en-US" sz="4100"/>
              <a:t>STRESS DEEPLY AFFECTS EDUCATORS AND STUDENTS</a:t>
            </a:r>
            <a:endParaRPr/>
          </a:p>
        </p:txBody>
      </p:sp>
      <p:pic>
        <p:nvPicPr>
          <p:cNvPr id="513" name="Google Shape;513;p50"/>
          <p:cNvPicPr preferRelativeResize="0"/>
          <p:nvPr/>
        </p:nvPicPr>
        <p:blipFill rotWithShape="1">
          <a:blip r:embed="rId3">
            <a:alphaModFix/>
          </a:blip>
          <a:srcRect b="77917" l="0" r="66700" t="0"/>
          <a:stretch/>
        </p:blipFill>
        <p:spPr>
          <a:xfrm>
            <a:off x="0" y="0"/>
            <a:ext cx="4059935" cy="1514475"/>
          </a:xfrm>
          <a:prstGeom prst="rect">
            <a:avLst/>
          </a:prstGeom>
          <a:noFill/>
          <a:ln>
            <a:noFill/>
          </a:ln>
        </p:spPr>
      </p:pic>
      <p:pic>
        <p:nvPicPr>
          <p:cNvPr id="514" name="Google Shape;514;p50"/>
          <p:cNvPicPr preferRelativeResize="0"/>
          <p:nvPr/>
        </p:nvPicPr>
        <p:blipFill rotWithShape="1">
          <a:blip r:embed="rId4">
            <a:alphaModFix/>
          </a:blip>
          <a:srcRect b="14148" l="78750" r="0" t="72830"/>
          <a:stretch/>
        </p:blipFill>
        <p:spPr>
          <a:xfrm>
            <a:off x="1377059" y="5962903"/>
            <a:ext cx="2590800" cy="892925"/>
          </a:xfrm>
          <a:prstGeom prst="rect">
            <a:avLst/>
          </a:prstGeom>
          <a:noFill/>
          <a:ln>
            <a:noFill/>
          </a:ln>
        </p:spPr>
      </p:pic>
      <p:sp>
        <p:nvSpPr>
          <p:cNvPr id="515" name="Google Shape;515;p50"/>
          <p:cNvSpPr txBox="1"/>
          <p:nvPr/>
        </p:nvSpPr>
        <p:spPr>
          <a:xfrm>
            <a:off x="2004647" y="386862"/>
            <a:ext cx="933156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grpSp>
        <p:nvGrpSpPr>
          <p:cNvPr id="516" name="Google Shape;516;p50"/>
          <p:cNvGrpSpPr/>
          <p:nvPr/>
        </p:nvGrpSpPr>
        <p:grpSpPr>
          <a:xfrm>
            <a:off x="4594225" y="892812"/>
            <a:ext cx="6697752" cy="4872469"/>
            <a:chOff x="0" y="3812"/>
            <a:chExt cx="6697752" cy="4872469"/>
          </a:xfrm>
        </p:grpSpPr>
        <p:sp>
          <p:nvSpPr>
            <p:cNvPr id="517" name="Google Shape;517;p50"/>
            <p:cNvSpPr/>
            <p:nvPr/>
          </p:nvSpPr>
          <p:spPr>
            <a:xfrm>
              <a:off x="0" y="3812"/>
              <a:ext cx="6697752" cy="812078"/>
            </a:xfrm>
            <a:prstGeom prst="roundRect">
              <a:avLst>
                <a:gd fmla="val 10000" name="adj"/>
              </a:avLst>
            </a:prstGeom>
            <a:solidFill>
              <a:srgbClr val="AC3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0"/>
            <p:cNvSpPr/>
            <p:nvPr/>
          </p:nvSpPr>
          <p:spPr>
            <a:xfrm>
              <a:off x="245653" y="186530"/>
              <a:ext cx="446642" cy="446642"/>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0"/>
            <p:cNvSpPr/>
            <p:nvPr/>
          </p:nvSpPr>
          <p:spPr>
            <a:xfrm>
              <a:off x="937950" y="3812"/>
              <a:ext cx="5759801" cy="8120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0"/>
            <p:cNvSpPr txBox="1"/>
            <p:nvPr/>
          </p:nvSpPr>
          <p:spPr>
            <a:xfrm>
              <a:off x="937950" y="3812"/>
              <a:ext cx="5759801" cy="812078"/>
            </a:xfrm>
            <a:prstGeom prst="rect">
              <a:avLst/>
            </a:prstGeom>
            <a:noFill/>
            <a:ln>
              <a:noFill/>
            </a:ln>
          </p:spPr>
          <p:txBody>
            <a:bodyPr anchorCtr="0" anchor="ctr" bIns="85925" lIns="85925" spcFirstLastPara="1" rIns="85925" wrap="square" tIns="85925">
              <a:noAutofit/>
            </a:bodyPr>
            <a:lstStyle/>
            <a:p>
              <a:pPr indent="0" lvl="0" marL="0" marR="0" rtl="0" algn="l">
                <a:lnSpc>
                  <a:spcPct val="100000"/>
                </a:lnSpc>
                <a:spcBef>
                  <a:spcPts val="0"/>
                </a:spcBef>
                <a:spcAft>
                  <a:spcPts val="0"/>
                </a:spcAft>
                <a:buClr>
                  <a:schemeClr val="dk1"/>
                </a:buClr>
                <a:buSzPts val="1500"/>
                <a:buFont typeface="Twentieth Century"/>
                <a:buNone/>
              </a:pPr>
              <a:r>
                <a:rPr lang="en-US" sz="1500">
                  <a:solidFill>
                    <a:schemeClr val="dk1"/>
                  </a:solidFill>
                  <a:latin typeface="Twentieth Century"/>
                  <a:ea typeface="Twentieth Century"/>
                  <a:cs typeface="Twentieth Century"/>
                  <a:sym typeface="Twentieth Century"/>
                </a:rPr>
                <a:t>Teacher's job satisfaction, job turnover and student outcomes are all impacted by stress.</a:t>
              </a:r>
              <a:endParaRPr sz="1500">
                <a:solidFill>
                  <a:schemeClr val="dk1"/>
                </a:solidFill>
                <a:latin typeface="Twentieth Century"/>
                <a:ea typeface="Twentieth Century"/>
                <a:cs typeface="Twentieth Century"/>
                <a:sym typeface="Twentieth Century"/>
              </a:endParaRPr>
            </a:p>
          </p:txBody>
        </p:sp>
        <p:sp>
          <p:nvSpPr>
            <p:cNvPr id="521" name="Google Shape;521;p50"/>
            <p:cNvSpPr/>
            <p:nvPr/>
          </p:nvSpPr>
          <p:spPr>
            <a:xfrm>
              <a:off x="0" y="1018910"/>
              <a:ext cx="6697752" cy="812078"/>
            </a:xfrm>
            <a:prstGeom prst="roundRect">
              <a:avLst>
                <a:gd fmla="val 10000" name="adj"/>
              </a:avLst>
            </a:prstGeom>
            <a:solidFill>
              <a:srgbClr val="6653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0"/>
            <p:cNvSpPr/>
            <p:nvPr/>
          </p:nvSpPr>
          <p:spPr>
            <a:xfrm>
              <a:off x="245653" y="1201627"/>
              <a:ext cx="446642" cy="446642"/>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0"/>
            <p:cNvSpPr/>
            <p:nvPr/>
          </p:nvSpPr>
          <p:spPr>
            <a:xfrm>
              <a:off x="937950" y="1018910"/>
              <a:ext cx="5759801" cy="8120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0"/>
            <p:cNvSpPr txBox="1"/>
            <p:nvPr/>
          </p:nvSpPr>
          <p:spPr>
            <a:xfrm>
              <a:off x="937950" y="1018910"/>
              <a:ext cx="5759801" cy="812078"/>
            </a:xfrm>
            <a:prstGeom prst="rect">
              <a:avLst/>
            </a:prstGeom>
            <a:noFill/>
            <a:ln>
              <a:noFill/>
            </a:ln>
          </p:spPr>
          <p:txBody>
            <a:bodyPr anchorCtr="0" anchor="ctr" bIns="85925" lIns="85925" spcFirstLastPara="1" rIns="85925" wrap="square" tIns="85925">
              <a:noAutofit/>
            </a:bodyPr>
            <a:lstStyle/>
            <a:p>
              <a:pPr indent="0" lvl="0" marL="0" marR="0" rtl="0" algn="l">
                <a:lnSpc>
                  <a:spcPct val="100000"/>
                </a:lnSpc>
                <a:spcBef>
                  <a:spcPts val="0"/>
                </a:spcBef>
                <a:spcAft>
                  <a:spcPts val="0"/>
                </a:spcAft>
                <a:buClr>
                  <a:schemeClr val="dk1"/>
                </a:buClr>
                <a:buSzPts val="1500"/>
                <a:buFont typeface="Twentieth Century"/>
                <a:buNone/>
              </a:pPr>
              <a:r>
                <a:rPr lang="en-US" sz="1500">
                  <a:solidFill>
                    <a:schemeClr val="dk1"/>
                  </a:solidFill>
                  <a:latin typeface="Twentieth Century"/>
                  <a:ea typeface="Twentieth Century"/>
                  <a:cs typeface="Twentieth Century"/>
                  <a:sym typeface="Twentieth Century"/>
                </a:rPr>
                <a:t>Teachers who are mandated to teach SEL but did not attend to and cultivate their own practices worsened their student's SEL Skills.  </a:t>
              </a:r>
              <a:endParaRPr/>
            </a:p>
          </p:txBody>
        </p:sp>
        <p:sp>
          <p:nvSpPr>
            <p:cNvPr id="525" name="Google Shape;525;p50"/>
            <p:cNvSpPr/>
            <p:nvPr/>
          </p:nvSpPr>
          <p:spPr>
            <a:xfrm>
              <a:off x="0" y="2034007"/>
              <a:ext cx="6697752" cy="812078"/>
            </a:xfrm>
            <a:prstGeom prst="roundRect">
              <a:avLst>
                <a:gd fmla="val 10000" name="adj"/>
              </a:avLst>
            </a:prstGeom>
            <a:solidFill>
              <a:srgbClr val="1A7D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0"/>
            <p:cNvSpPr/>
            <p:nvPr/>
          </p:nvSpPr>
          <p:spPr>
            <a:xfrm>
              <a:off x="245653" y="2216725"/>
              <a:ext cx="446642" cy="446642"/>
            </a:xfrm>
            <a:prstGeom prst="rect">
              <a:avLst/>
            </a:prstGeom>
            <a:solidFill>
              <a:schemeClr val="lt1"/>
            </a:solidFill>
            <a:ln cap="flat" cmpd="sng" w="15875">
              <a:solidFill>
                <a:schemeClr val="lt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0"/>
            <p:cNvSpPr/>
            <p:nvPr/>
          </p:nvSpPr>
          <p:spPr>
            <a:xfrm>
              <a:off x="937950" y="2034007"/>
              <a:ext cx="5759801" cy="8120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0"/>
            <p:cNvSpPr txBox="1"/>
            <p:nvPr/>
          </p:nvSpPr>
          <p:spPr>
            <a:xfrm>
              <a:off x="937950" y="2034007"/>
              <a:ext cx="5759801" cy="812078"/>
            </a:xfrm>
            <a:prstGeom prst="rect">
              <a:avLst/>
            </a:prstGeom>
            <a:noFill/>
            <a:ln>
              <a:noFill/>
            </a:ln>
          </p:spPr>
          <p:txBody>
            <a:bodyPr anchorCtr="0" anchor="ctr" bIns="85925" lIns="85925" spcFirstLastPara="1" rIns="85925" wrap="square" tIns="85925">
              <a:noAutofit/>
            </a:bodyPr>
            <a:lstStyle/>
            <a:p>
              <a:pPr indent="0" lvl="0" marL="0" marR="0" rtl="0" algn="l">
                <a:lnSpc>
                  <a:spcPct val="100000"/>
                </a:lnSpc>
                <a:spcBef>
                  <a:spcPts val="0"/>
                </a:spcBef>
                <a:spcAft>
                  <a:spcPts val="0"/>
                </a:spcAft>
                <a:buClr>
                  <a:schemeClr val="dk1"/>
                </a:buClr>
                <a:buSzPts val="1500"/>
                <a:buFont typeface="Twentieth Century"/>
                <a:buNone/>
              </a:pPr>
              <a:r>
                <a:rPr lang="en-US" sz="1500">
                  <a:solidFill>
                    <a:schemeClr val="dk1"/>
                  </a:solidFill>
                  <a:latin typeface="Twentieth Century"/>
                  <a:ea typeface="Twentieth Century"/>
                  <a:cs typeface="Twentieth Century"/>
                  <a:sym typeface="Twentieth Century"/>
                </a:rPr>
                <a:t>However, teachers who developed their own SEL skills not only improved their own well-being but also improved the social-emotional and academic development of their students</a:t>
              </a:r>
              <a:endParaRPr sz="1500">
                <a:solidFill>
                  <a:schemeClr val="dk1"/>
                </a:solidFill>
                <a:latin typeface="Twentieth Century"/>
                <a:ea typeface="Twentieth Century"/>
                <a:cs typeface="Twentieth Century"/>
                <a:sym typeface="Twentieth Century"/>
              </a:endParaRPr>
            </a:p>
          </p:txBody>
        </p:sp>
        <p:sp>
          <p:nvSpPr>
            <p:cNvPr id="529" name="Google Shape;529;p50"/>
            <p:cNvSpPr/>
            <p:nvPr/>
          </p:nvSpPr>
          <p:spPr>
            <a:xfrm>
              <a:off x="0" y="3049105"/>
              <a:ext cx="6697752" cy="812078"/>
            </a:xfrm>
            <a:prstGeom prst="roundRect">
              <a:avLst>
                <a:gd fmla="val 10000" name="adj"/>
              </a:avLst>
            </a:prstGeom>
            <a:solidFill>
              <a:srgbClr val="43A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0"/>
            <p:cNvSpPr/>
            <p:nvPr/>
          </p:nvSpPr>
          <p:spPr>
            <a:xfrm>
              <a:off x="245653" y="3231823"/>
              <a:ext cx="446642" cy="446642"/>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0"/>
            <p:cNvSpPr/>
            <p:nvPr/>
          </p:nvSpPr>
          <p:spPr>
            <a:xfrm>
              <a:off x="937950" y="3049105"/>
              <a:ext cx="5759801" cy="8120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0"/>
            <p:cNvSpPr txBox="1"/>
            <p:nvPr/>
          </p:nvSpPr>
          <p:spPr>
            <a:xfrm>
              <a:off x="937950" y="3049105"/>
              <a:ext cx="5759801" cy="812078"/>
            </a:xfrm>
            <a:prstGeom prst="rect">
              <a:avLst/>
            </a:prstGeom>
            <a:noFill/>
            <a:ln>
              <a:noFill/>
            </a:ln>
          </p:spPr>
          <p:txBody>
            <a:bodyPr anchorCtr="0" anchor="ctr" bIns="85925" lIns="85925" spcFirstLastPara="1" rIns="85925" wrap="square" tIns="85925">
              <a:noAutofit/>
            </a:bodyPr>
            <a:lstStyle/>
            <a:p>
              <a:pPr indent="0" lvl="0" marL="0" marR="0" rtl="0" algn="l">
                <a:lnSpc>
                  <a:spcPct val="100000"/>
                </a:lnSpc>
                <a:spcBef>
                  <a:spcPts val="0"/>
                </a:spcBef>
                <a:spcAft>
                  <a:spcPts val="0"/>
                </a:spcAft>
                <a:buClr>
                  <a:schemeClr val="dk1"/>
                </a:buClr>
                <a:buSzPts val="1500"/>
                <a:buFont typeface="Twentieth Century"/>
                <a:buNone/>
              </a:pPr>
              <a:r>
                <a:rPr lang="en-US" sz="1500">
                  <a:solidFill>
                    <a:schemeClr val="dk1"/>
                  </a:solidFill>
                  <a:latin typeface="Twentieth Century"/>
                  <a:ea typeface="Twentieth Century"/>
                  <a:cs typeface="Twentieth Century"/>
                  <a:sym typeface="Twentieth Century"/>
                </a:rPr>
                <a:t>Students learn SEL skills better when educators effective model these practices</a:t>
              </a:r>
              <a:endParaRPr sz="1500">
                <a:solidFill>
                  <a:schemeClr val="dk1"/>
                </a:solidFill>
                <a:latin typeface="Twentieth Century"/>
                <a:ea typeface="Twentieth Century"/>
                <a:cs typeface="Twentieth Century"/>
                <a:sym typeface="Twentieth Century"/>
              </a:endParaRPr>
            </a:p>
          </p:txBody>
        </p:sp>
        <p:sp>
          <p:nvSpPr>
            <p:cNvPr id="533" name="Google Shape;533;p50"/>
            <p:cNvSpPr/>
            <p:nvPr/>
          </p:nvSpPr>
          <p:spPr>
            <a:xfrm>
              <a:off x="0" y="4064203"/>
              <a:ext cx="6697752" cy="812078"/>
            </a:xfrm>
            <a:prstGeom prst="roundRect">
              <a:avLst>
                <a:gd fmla="val 10000" name="adj"/>
              </a:avLst>
            </a:prstGeom>
            <a:solidFill>
              <a:srgbClr val="DD8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0"/>
            <p:cNvSpPr/>
            <p:nvPr/>
          </p:nvSpPr>
          <p:spPr>
            <a:xfrm>
              <a:off x="245653" y="4246920"/>
              <a:ext cx="446642" cy="446642"/>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0"/>
            <p:cNvSpPr/>
            <p:nvPr/>
          </p:nvSpPr>
          <p:spPr>
            <a:xfrm>
              <a:off x="937950" y="4064203"/>
              <a:ext cx="5759801" cy="8120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0"/>
            <p:cNvSpPr txBox="1"/>
            <p:nvPr/>
          </p:nvSpPr>
          <p:spPr>
            <a:xfrm>
              <a:off x="937950" y="4064203"/>
              <a:ext cx="5759801" cy="812078"/>
            </a:xfrm>
            <a:prstGeom prst="rect">
              <a:avLst/>
            </a:prstGeom>
            <a:noFill/>
            <a:ln>
              <a:noFill/>
            </a:ln>
          </p:spPr>
          <p:txBody>
            <a:bodyPr anchorCtr="0" anchor="ctr" bIns="85925" lIns="85925" spcFirstLastPara="1" rIns="85925" wrap="square" tIns="85925">
              <a:noAutofit/>
            </a:bodyPr>
            <a:lstStyle/>
            <a:p>
              <a:pPr indent="0" lvl="0" marL="0" marR="0" rtl="0" algn="l">
                <a:lnSpc>
                  <a:spcPct val="100000"/>
                </a:lnSpc>
                <a:spcBef>
                  <a:spcPts val="0"/>
                </a:spcBef>
                <a:spcAft>
                  <a:spcPts val="0"/>
                </a:spcAft>
                <a:buClr>
                  <a:schemeClr val="dk1"/>
                </a:buClr>
                <a:buSzPts val="1500"/>
                <a:buFont typeface="Twentieth Century"/>
                <a:buNone/>
              </a:pPr>
              <a:r>
                <a:rPr lang="en-US" sz="1500">
                  <a:solidFill>
                    <a:schemeClr val="dk1"/>
                  </a:solidFill>
                  <a:latin typeface="Twentieth Century"/>
                  <a:ea typeface="Twentieth Century"/>
                  <a:cs typeface="Twentieth Century"/>
                  <a:sym typeface="Twentieth Century"/>
                </a:rPr>
                <a:t>Effective management and practice of SEL skills can positively influence student-teacher relationships, improve classroom management and improve overall school climate.  </a:t>
              </a:r>
              <a:endParaRPr sz="1500">
                <a:solidFill>
                  <a:schemeClr val="dk1"/>
                </a:solidFill>
                <a:latin typeface="Twentieth Century"/>
                <a:ea typeface="Twentieth Century"/>
                <a:cs typeface="Twentieth Century"/>
                <a:sym typeface="Twentieth Century"/>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541" name="Shape 541"/>
        <p:cNvGrpSpPr/>
        <p:nvPr/>
      </p:nvGrpSpPr>
      <p:grpSpPr>
        <a:xfrm>
          <a:off x="0" y="0"/>
          <a:ext cx="0" cy="0"/>
          <a:chOff x="0" y="0"/>
          <a:chExt cx="0" cy="0"/>
        </a:xfrm>
      </p:grpSpPr>
      <p:pic>
        <p:nvPicPr>
          <p:cNvPr id="542" name="Google Shape;542;p51"/>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543" name="Google Shape;543;p5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44" name="Google Shape;544;p51"/>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545" name="Google Shape;545;p51"/>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id="546" name="Google Shape;546;p51"/>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descr="A screenshot of a cell phone&#10;&#10;Description automatically generated" id="547" name="Google Shape;547;p51"/>
          <p:cNvPicPr preferRelativeResize="0"/>
          <p:nvPr>
            <p:ph idx="1" type="body"/>
          </p:nvPr>
        </p:nvPicPr>
        <p:blipFill rotWithShape="1">
          <a:blip r:embed="rId5">
            <a:alphaModFix/>
          </a:blip>
          <a:srcRect b="0" l="0" r="0" t="0"/>
          <a:stretch/>
        </p:blipFill>
        <p:spPr>
          <a:xfrm>
            <a:off x="666015" y="885941"/>
            <a:ext cx="6002432" cy="4441799"/>
          </a:xfrm>
          <a:prstGeom prst="roundRect">
            <a:avLst>
              <a:gd fmla="val 5301" name="adj"/>
            </a:avLst>
          </a:prstGeom>
          <a:noFill/>
          <a:ln cap="sq" cmpd="sng" w="82550">
            <a:solidFill>
              <a:srgbClr val="EAEAEA"/>
            </a:solidFill>
            <a:prstDash val="solid"/>
            <a:miter lim="800000"/>
            <a:headEnd len="sm" w="sm" type="none"/>
            <a:tailEnd len="sm" w="sm" type="none"/>
          </a:ln>
        </p:spPr>
      </p:pic>
      <p:sp>
        <p:nvSpPr>
          <p:cNvPr id="548" name="Google Shape;548;p51"/>
          <p:cNvSpPr txBox="1"/>
          <p:nvPr>
            <p:ph type="title"/>
          </p:nvPr>
        </p:nvSpPr>
        <p:spPr>
          <a:xfrm>
            <a:off x="6773100" y="957475"/>
            <a:ext cx="5418900" cy="2249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Twentieth Century"/>
              <a:buNone/>
            </a:pPr>
            <a:r>
              <a:rPr lang="en-US" sz="4800"/>
              <a:t>SOCIAL-EMOTIONAL</a:t>
            </a:r>
            <a:br>
              <a:rPr lang="en-US" sz="4800"/>
            </a:br>
            <a:r>
              <a:rPr lang="en-US" sz="4800"/>
              <a:t>RELATIONSHIPS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17DB1"/>
            </a:gs>
            <a:gs pos="100000">
              <a:srgbClr val="155696"/>
            </a:gs>
          </a:gsLst>
          <a:lin ang="5400000" scaled="0"/>
        </a:gradFill>
      </p:bgPr>
    </p:bg>
    <p:spTree>
      <p:nvGrpSpPr>
        <p:cNvPr id="553" name="Shape 553"/>
        <p:cNvGrpSpPr/>
        <p:nvPr/>
      </p:nvGrpSpPr>
      <p:grpSpPr>
        <a:xfrm>
          <a:off x="0" y="0"/>
          <a:ext cx="0" cy="0"/>
          <a:chOff x="0" y="0"/>
          <a:chExt cx="0" cy="0"/>
        </a:xfrm>
      </p:grpSpPr>
      <p:pic>
        <p:nvPicPr>
          <p:cNvPr id="554" name="Google Shape;554;p52"/>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id="555" name="Google Shape;555;p5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56" name="Google Shape;556;p52"/>
          <p:cNvSpPr/>
          <p:nvPr/>
        </p:nvSpPr>
        <p:spPr>
          <a:xfrm>
            <a:off x="0" y="1"/>
            <a:ext cx="12188952" cy="6858000"/>
          </a:xfrm>
          <a:prstGeom prst="rect">
            <a:avLst/>
          </a:prstGeom>
          <a:gradFill>
            <a:gsLst>
              <a:gs pos="0">
                <a:srgbClr val="A17DB1"/>
              </a:gs>
              <a:gs pos="100000">
                <a:srgbClr val="155696"/>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57" name="Google Shape;557;p52"/>
          <p:cNvSpPr/>
          <p:nvPr/>
        </p:nvSpPr>
        <p:spPr>
          <a:xfrm>
            <a:off x="11198" y="0"/>
            <a:ext cx="12192000" cy="6858000"/>
          </a:xfrm>
          <a:prstGeom prst="rect">
            <a:avLst/>
          </a:prstGeom>
          <a:solidFill>
            <a:srgbClr val="0D0D0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58" name="Google Shape;558;p52"/>
          <p:cNvSpPr/>
          <p:nvPr/>
        </p:nvSpPr>
        <p:spPr>
          <a:xfrm>
            <a:off x="0" y="0"/>
            <a:ext cx="12192000" cy="5286708"/>
          </a:xfrm>
          <a:prstGeom prst="rect">
            <a:avLst/>
          </a:prstGeom>
          <a:gradFill>
            <a:gsLst>
              <a:gs pos="0">
                <a:srgbClr val="A17DB1"/>
              </a:gs>
              <a:gs pos="100000">
                <a:srgbClr val="155696"/>
              </a:gs>
            </a:gsLst>
            <a:lin ang="5400000" scaled="0"/>
          </a:gradFill>
          <a:ln>
            <a:noFill/>
          </a:ln>
          <a:effectLst>
            <a:outerShdw blurRad="88900" rotWithShape="0" algn="t" dir="5400000" dist="254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559" name="Google Shape;559;p52"/>
          <p:cNvPicPr preferRelativeResize="0"/>
          <p:nvPr/>
        </p:nvPicPr>
        <p:blipFill rotWithShape="1">
          <a:blip r:embed="rId4">
            <a:alphaModFix/>
          </a:blip>
          <a:srcRect b="76269" l="0" r="0" t="0"/>
          <a:stretch/>
        </p:blipFill>
        <p:spPr>
          <a:xfrm>
            <a:off x="0" y="0"/>
            <a:ext cx="12192000" cy="1627464"/>
          </a:xfrm>
          <a:prstGeom prst="rect">
            <a:avLst/>
          </a:prstGeom>
          <a:noFill/>
          <a:ln>
            <a:noFill/>
          </a:ln>
        </p:spPr>
      </p:pic>
      <p:pic>
        <p:nvPicPr>
          <p:cNvPr id="560" name="Google Shape;560;p52"/>
          <p:cNvPicPr preferRelativeResize="0"/>
          <p:nvPr/>
        </p:nvPicPr>
        <p:blipFill rotWithShape="1">
          <a:blip r:embed="rId4">
            <a:alphaModFix/>
          </a:blip>
          <a:srcRect b="0" l="48251" r="32841" t="72447"/>
          <a:stretch/>
        </p:blipFill>
        <p:spPr>
          <a:xfrm>
            <a:off x="6526134" y="3384053"/>
            <a:ext cx="2305206" cy="1889621"/>
          </a:xfrm>
          <a:custGeom>
            <a:rect b="b" l="l" r="r" t="t"/>
            <a:pathLst>
              <a:path extrusionOk="0" h="3611460" w="1219200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a:noFill/>
          <a:ln>
            <a:noFill/>
          </a:ln>
        </p:spPr>
      </p:pic>
      <p:pic>
        <p:nvPicPr>
          <p:cNvPr id="561" name="Google Shape;561;p52"/>
          <p:cNvPicPr preferRelativeResize="0"/>
          <p:nvPr/>
        </p:nvPicPr>
        <p:blipFill rotWithShape="1">
          <a:blip r:embed="rId4">
            <a:alphaModFix/>
          </a:blip>
          <a:srcRect b="0" l="25269" r="62821" t="72447"/>
          <a:stretch/>
        </p:blipFill>
        <p:spPr>
          <a:xfrm>
            <a:off x="5443064" y="3371019"/>
            <a:ext cx="1451918" cy="1889621"/>
          </a:xfrm>
          <a:custGeom>
            <a:rect b="b" l="l" r="r" t="t"/>
            <a:pathLst>
              <a:path extrusionOk="0" h="3611460" w="1219200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a:noFill/>
          <a:ln>
            <a:noFill/>
          </a:ln>
        </p:spPr>
      </p:pic>
      <p:pic>
        <p:nvPicPr>
          <p:cNvPr id="562" name="Google Shape;562;p52"/>
          <p:cNvPicPr preferRelativeResize="0"/>
          <p:nvPr/>
        </p:nvPicPr>
        <p:blipFill rotWithShape="1">
          <a:blip r:embed="rId4">
            <a:alphaModFix/>
          </a:blip>
          <a:srcRect b="0" l="73445" r="0" t="47340"/>
          <a:stretch/>
        </p:blipFill>
        <p:spPr>
          <a:xfrm>
            <a:off x="8965579" y="1675248"/>
            <a:ext cx="3237619" cy="3611460"/>
          </a:xfrm>
          <a:custGeom>
            <a:rect b="b" l="l" r="r" t="t"/>
            <a:pathLst>
              <a:path extrusionOk="0" h="3611460" w="3237619">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a:noFill/>
          <a:ln>
            <a:noFill/>
          </a:ln>
        </p:spPr>
      </p:pic>
      <p:sp>
        <p:nvSpPr>
          <p:cNvPr id="563" name="Google Shape;563;p52"/>
          <p:cNvSpPr txBox="1"/>
          <p:nvPr>
            <p:ph type="title"/>
          </p:nvPr>
        </p:nvSpPr>
        <p:spPr>
          <a:xfrm>
            <a:off x="6522688" y="523761"/>
            <a:ext cx="5099340" cy="58593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Twentieth Century"/>
              <a:buNone/>
            </a:pPr>
            <a:r>
              <a:rPr lang="en-US" sz="3600"/>
              <a:t>MR. JENSEN'S SEL SKILLS</a:t>
            </a:r>
            <a:endParaRPr/>
          </a:p>
        </p:txBody>
      </p:sp>
      <p:sp>
        <p:nvSpPr>
          <p:cNvPr id="564" name="Google Shape;564;p52"/>
          <p:cNvSpPr txBox="1"/>
          <p:nvPr/>
        </p:nvSpPr>
        <p:spPr>
          <a:xfrm>
            <a:off x="11344" y="6455335"/>
            <a:ext cx="5069305"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u="sng">
                <a:solidFill>
                  <a:schemeClr val="lt1"/>
                </a:solidFill>
                <a:latin typeface="Twentieth Century"/>
                <a:ea typeface="Twentieth Century"/>
                <a:cs typeface="Twentieth Century"/>
                <a:sym typeface="Twentieth Century"/>
                <a:hlinkClick r:id="rId5">
                  <a:extLst>
                    <a:ext uri="{A12FA001-AC4F-418D-AE19-62706E023703}">
                      <ahyp:hlinkClr val="tx"/>
                    </a:ext>
                  </a:extLst>
                </a:hlinkClick>
              </a:rPr>
              <a:t>https://www.youtube.com/watch?v=4p5286T_kn0</a:t>
            </a:r>
            <a:endParaRPr sz="1100">
              <a:solidFill>
                <a:schemeClr val="lt1"/>
              </a:solidFill>
              <a:latin typeface="Twentieth Century"/>
              <a:ea typeface="Twentieth Century"/>
              <a:cs typeface="Twentieth Century"/>
              <a:sym typeface="Twentieth Century"/>
            </a:endParaRPr>
          </a:p>
        </p:txBody>
      </p:sp>
      <p:pic>
        <p:nvPicPr>
          <p:cNvPr descr="“When we help team members, students, and co-workers to become more of who they already are – retention improves, sales increase, academic success soars and your people win...Be a Mr. Jensen!&quot;&#10;&#10;Known as “The Millennial Speaker”, Clint Pulver helps organizations that want to retain, engage and inspire their younger workforce. As the President and founder of The Center for Employee Retention, Clint has transformed how corporations like Keller Williams, AT&amp;T and Hewlett Packard create lasting loyalty through his work and research as “The Undercover Millennial”.&#10;&#10;He has appeared on America’s Got Talent and in several different Feature Films with actors like Jack Black (School of Rock) and John Heder (Napoleon Dynamite). Clint was named one of Business Q Magazine’s “Top 40 Under 40” for his work in helping corporations elevate their “WHY” of mentorship in the workplace and how connected and engaged employees yield loyal and long-term retention within organizations.&#10;&#10;For over a decade, Clint has helped leadership teams diminish turnover, increase engagement and create an organization their people never want to leave. With a blend of humor, unforgettable stories, and actionable takeaways that stick, Clint convinces audiences on the power of “The Mentorship Effect,” and why some leaders create lasting loyalty and others don’t. &#10; &#10;To bring Clint to your event visit https://clintpulver.com&#10;&#10;Thank you for subscribing!!&#10;&#10;http://clintpulver.com" id="565" name="Google Shape;565;p52" title="Inspirational Video- Be a Mr. Jensen- MUST WATCH!!">
            <a:hlinkClick r:id="rId6"/>
          </p:cNvPr>
          <p:cNvPicPr preferRelativeResize="0"/>
          <p:nvPr/>
        </p:nvPicPr>
        <p:blipFill>
          <a:blip r:embed="rId7">
            <a:alphaModFix/>
          </a:blip>
          <a:stretch>
            <a:fillRect/>
          </a:stretch>
        </p:blipFill>
        <p:spPr>
          <a:xfrm>
            <a:off x="508650" y="1382475"/>
            <a:ext cx="8766076" cy="3761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chemeClr val="lt1"/>
            </a:gs>
          </a:gsLst>
          <a:lin ang="5400000" scaled="0"/>
        </a:gradFill>
      </p:bgPr>
    </p:bg>
    <p:spTree>
      <p:nvGrpSpPr>
        <p:cNvPr id="205" name="Shape 205"/>
        <p:cNvGrpSpPr/>
        <p:nvPr/>
      </p:nvGrpSpPr>
      <p:grpSpPr>
        <a:xfrm>
          <a:off x="0" y="0"/>
          <a:ext cx="0" cy="0"/>
          <a:chOff x="0" y="0"/>
          <a:chExt cx="0" cy="0"/>
        </a:xfrm>
      </p:grpSpPr>
      <p:pic>
        <p:nvPicPr>
          <p:cNvPr id="206" name="Google Shape;206;p26"/>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id="207" name="Google Shape;207;p2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08" name="Google Shape;208;p26"/>
          <p:cNvSpPr/>
          <p:nvPr/>
        </p:nvSpPr>
        <p:spPr>
          <a:xfrm>
            <a:off x="4059935" y="0"/>
            <a:ext cx="8132065" cy="6858000"/>
          </a:xfrm>
          <a:prstGeom prst="rect">
            <a:avLst/>
          </a:prstGeom>
          <a:gradFill>
            <a:gsLst>
              <a:gs pos="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09" name="Google Shape;209;p26"/>
          <p:cNvSpPr/>
          <p:nvPr/>
        </p:nvSpPr>
        <p:spPr>
          <a:xfrm>
            <a:off x="0" y="0"/>
            <a:ext cx="4059935" cy="6858000"/>
          </a:xfrm>
          <a:prstGeom prst="rect">
            <a:avLst/>
          </a:prstGeom>
          <a:solidFill>
            <a:srgbClr val="C41E51"/>
          </a:solidFill>
          <a:ln>
            <a:noFill/>
          </a:ln>
          <a:effectLst>
            <a:outerShdw blurRad="50800" rotWithShape="0" algn="l" dist="127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0" name="Google Shape;210;p26"/>
          <p:cNvSpPr txBox="1"/>
          <p:nvPr>
            <p:ph type="title"/>
          </p:nvPr>
        </p:nvSpPr>
        <p:spPr>
          <a:xfrm>
            <a:off x="641074" y="1588878"/>
            <a:ext cx="2844002" cy="36802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Twentieth Century"/>
              <a:buNone/>
            </a:pPr>
            <a:r>
              <a:rPr lang="en-US" sz="4400">
                <a:solidFill>
                  <a:srgbClr val="FFFFFF"/>
                </a:solidFill>
              </a:rPr>
              <a:t>WELCOME</a:t>
            </a:r>
            <a:endParaRPr/>
          </a:p>
        </p:txBody>
      </p:sp>
      <p:pic>
        <p:nvPicPr>
          <p:cNvPr id="211" name="Google Shape;211;p26"/>
          <p:cNvPicPr preferRelativeResize="0"/>
          <p:nvPr/>
        </p:nvPicPr>
        <p:blipFill rotWithShape="1">
          <a:blip r:embed="rId5">
            <a:alphaModFix/>
          </a:blip>
          <a:srcRect b="77917" l="0" r="66700" t="0"/>
          <a:stretch/>
        </p:blipFill>
        <p:spPr>
          <a:xfrm>
            <a:off x="0" y="0"/>
            <a:ext cx="4059935" cy="1514475"/>
          </a:xfrm>
          <a:prstGeom prst="rect">
            <a:avLst/>
          </a:prstGeom>
          <a:noFill/>
          <a:ln>
            <a:noFill/>
          </a:ln>
        </p:spPr>
      </p:pic>
      <p:sp>
        <p:nvSpPr>
          <p:cNvPr id="212" name="Google Shape;212;p26"/>
          <p:cNvSpPr txBox="1"/>
          <p:nvPr/>
        </p:nvSpPr>
        <p:spPr>
          <a:xfrm>
            <a:off x="4634794" y="1850440"/>
            <a:ext cx="6642806" cy="3505833"/>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b="0" i="0" lang="en-US" sz="1800" u="none" cap="none" strike="noStrike">
                <a:solidFill>
                  <a:schemeClr val="dk1"/>
                </a:solidFill>
                <a:latin typeface="Twentieth Century"/>
                <a:ea typeface="Twentieth Century"/>
                <a:cs typeface="Twentieth Century"/>
                <a:sym typeface="Twentieth Century"/>
              </a:rPr>
              <a:t>JUST AS RESEARCH POINTS TO THE IMPORTANCE OF STUDENTS' SEL; STUDIES SHOW THAT FOCUSING ON THE SOCIAL-EMOTIONAL DEVELOPMENT OF ADULTS CAN LEAD TO POSITIVE OUTCOMES FOR STUDENTS.</a:t>
            </a:r>
            <a:endParaRPr b="0" i="0" sz="1800" u="none" cap="none" strike="noStrike">
              <a:solidFill>
                <a:schemeClr val="dk1"/>
              </a:solidFill>
              <a:latin typeface="Twentieth Century"/>
              <a:ea typeface="Twentieth Century"/>
              <a:cs typeface="Twentieth Century"/>
              <a:sym typeface="Twentieth Century"/>
            </a:endParaRPr>
          </a:p>
          <a:p>
            <a:pPr indent="-285750" lvl="1" marL="742950" marR="0" rtl="0" algn="l">
              <a:lnSpc>
                <a:spcPct val="120000"/>
              </a:lnSpc>
              <a:spcBef>
                <a:spcPts val="600"/>
              </a:spcBef>
              <a:spcAft>
                <a:spcPts val="0"/>
              </a:spcAft>
              <a:buClr>
                <a:schemeClr val="dk1"/>
              </a:buClr>
              <a:buSzPts val="1800"/>
              <a:buFont typeface="Arial"/>
              <a:buChar char="•"/>
            </a:pPr>
            <a:r>
              <a:rPr b="0" i="0" lang="en-US" sz="1800" u="none" cap="none" strike="noStrike">
                <a:solidFill>
                  <a:schemeClr val="dk1"/>
                </a:solidFill>
                <a:latin typeface="Twentieth Century"/>
                <a:ea typeface="Twentieth Century"/>
                <a:cs typeface="Twentieth Century"/>
                <a:sym typeface="Twentieth Century"/>
              </a:rPr>
              <a:t>PROMOTING STUDENTS SEL STARTS WITH ADULTS </a:t>
            </a:r>
            <a:endParaRPr b="0" i="0" sz="1800" u="none" cap="none" strike="noStrike">
              <a:solidFill>
                <a:schemeClr val="dk1"/>
              </a:solidFill>
              <a:latin typeface="Twentieth Century"/>
              <a:ea typeface="Twentieth Century"/>
              <a:cs typeface="Twentieth Century"/>
              <a:sym typeface="Twentieth Century"/>
            </a:endParaRPr>
          </a:p>
          <a:p>
            <a:pPr indent="-285750" lvl="1" marL="742950" marR="0" rtl="0" algn="l">
              <a:lnSpc>
                <a:spcPct val="120000"/>
              </a:lnSpc>
              <a:spcBef>
                <a:spcPts val="600"/>
              </a:spcBef>
              <a:spcAft>
                <a:spcPts val="0"/>
              </a:spcAft>
              <a:buClr>
                <a:schemeClr val="dk1"/>
              </a:buClr>
              <a:buSzPts val="1800"/>
              <a:buFont typeface="Arial"/>
              <a:buChar char="•"/>
            </a:pPr>
            <a:r>
              <a:rPr b="0" i="0" lang="en-US" sz="1800" u="none" cap="none" strike="noStrike">
                <a:solidFill>
                  <a:schemeClr val="dk1"/>
                </a:solidFill>
                <a:latin typeface="Twentieth Century"/>
                <a:ea typeface="Twentieth Century"/>
                <a:cs typeface="Twentieth Century"/>
                <a:sym typeface="Twentieth Century"/>
              </a:rPr>
              <a:t>RESEARCH SHOWS THAT SEL LEADS TO GREATER ACADEMIC ACHIEVEMENT, BETTER MENTAL HEALTH, AND CAREER SUCCESS </a:t>
            </a:r>
            <a:endParaRPr/>
          </a:p>
        </p:txBody>
      </p:sp>
      <p:pic>
        <p:nvPicPr>
          <p:cNvPr id="213" name="Google Shape;213;p26"/>
          <p:cNvPicPr preferRelativeResize="0"/>
          <p:nvPr/>
        </p:nvPicPr>
        <p:blipFill rotWithShape="1">
          <a:blip r:embed="rId4">
            <a:alphaModFix/>
          </a:blip>
          <a:srcRect b="14148" l="78750" r="0" t="72830"/>
          <a:stretch/>
        </p:blipFill>
        <p:spPr>
          <a:xfrm>
            <a:off x="1377059" y="5962903"/>
            <a:ext cx="2590800" cy="892925"/>
          </a:xfrm>
          <a:prstGeom prst="rect">
            <a:avLst/>
          </a:prstGeom>
          <a:noFill/>
          <a:ln>
            <a:noFill/>
          </a:ln>
        </p:spPr>
      </p:pic>
      <p:sp>
        <p:nvSpPr>
          <p:cNvPr id="214" name="Google Shape;214;p26"/>
          <p:cNvSpPr txBox="1"/>
          <p:nvPr/>
        </p:nvSpPr>
        <p:spPr>
          <a:xfrm>
            <a:off x="4117705" y="750269"/>
            <a:ext cx="7525813" cy="1308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550" u="none" cap="none" strike="noStrike">
                <a:solidFill>
                  <a:schemeClr val="dk1"/>
                </a:solidFill>
                <a:latin typeface="Twentieth Century"/>
                <a:ea typeface="Twentieth Century"/>
                <a:cs typeface="Twentieth Century"/>
                <a:sym typeface="Twentieth Century"/>
              </a:rPr>
              <a:t>Adult Self-Care Practices; Mental Wellness &amp; </a:t>
            </a:r>
            <a:endParaRPr b="1" i="0" sz="2400" u="none" cap="none" strike="noStrike">
              <a:solidFill>
                <a:schemeClr val="dk1"/>
              </a:solidFill>
              <a:latin typeface="Twentieth Century"/>
              <a:ea typeface="Twentieth Century"/>
              <a:cs typeface="Twentieth Century"/>
              <a:sym typeface="Twentieth Century"/>
            </a:endParaRPr>
          </a:p>
          <a:p>
            <a:pPr indent="0" lvl="0" marL="0" marR="0" rtl="0" algn="ctr">
              <a:spcBef>
                <a:spcPts val="600"/>
              </a:spcBef>
              <a:spcAft>
                <a:spcPts val="0"/>
              </a:spcAft>
              <a:buNone/>
            </a:pPr>
            <a:r>
              <a:rPr b="1" i="0" lang="en-US" sz="2550" u="none" cap="none" strike="noStrike">
                <a:solidFill>
                  <a:schemeClr val="dk1"/>
                </a:solidFill>
                <a:latin typeface="Twentieth Century"/>
                <a:ea typeface="Twentieth Century"/>
                <a:cs typeface="Twentieth Century"/>
                <a:sym typeface="Twentieth Century"/>
              </a:rPr>
              <a:t>Social-Emotional Learning</a:t>
            </a:r>
            <a:endParaRPr b="1" i="0" sz="2400" u="none" cap="none" strike="noStrike">
              <a:solidFill>
                <a:schemeClr val="dk1"/>
              </a:solidFill>
              <a:latin typeface="Twentieth Century"/>
              <a:ea typeface="Twentieth Century"/>
              <a:cs typeface="Twentieth Century"/>
              <a:sym typeface="Twentieth Century"/>
            </a:endParaRPr>
          </a:p>
          <a:p>
            <a:pPr indent="0" lvl="0" marL="0" marR="0" rtl="0" algn="l">
              <a:spcBef>
                <a:spcPts val="600"/>
              </a:spcBef>
              <a:spcAft>
                <a:spcPts val="0"/>
              </a:spcAft>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215" name="Google Shape;215;p26"/>
          <p:cNvSpPr txBox="1"/>
          <p:nvPr/>
        </p:nvSpPr>
        <p:spPr>
          <a:xfrm>
            <a:off x="4053963" y="5299243"/>
            <a:ext cx="8131680" cy="89255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Twentieth Century"/>
                <a:ea typeface="Twentieth Century"/>
                <a:cs typeface="Twentieth Century"/>
                <a:sym typeface="Twentieth Century"/>
              </a:rPr>
              <a:t>Are you attending to your self-care and social-emotional development as an educator ?</a:t>
            </a:r>
            <a:r>
              <a:rPr b="0" i="0" lang="en-US" sz="2800" u="none" cap="none" strike="noStrike">
                <a:solidFill>
                  <a:schemeClr val="dk1"/>
                </a:solidFill>
                <a:latin typeface="Twentieth Century"/>
                <a:ea typeface="Twentieth Century"/>
                <a:cs typeface="Twentieth Century"/>
                <a:sym typeface="Twentieth Century"/>
              </a:rPr>
              <a:t> </a:t>
            </a:r>
            <a:endParaRPr b="0" i="0" sz="2800" u="none" cap="none" strike="noStrik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570" name="Shape 570"/>
        <p:cNvGrpSpPr/>
        <p:nvPr/>
      </p:nvGrpSpPr>
      <p:grpSpPr>
        <a:xfrm>
          <a:off x="0" y="0"/>
          <a:ext cx="0" cy="0"/>
          <a:chOff x="0" y="0"/>
          <a:chExt cx="0" cy="0"/>
        </a:xfrm>
      </p:grpSpPr>
      <p:sp>
        <p:nvSpPr>
          <p:cNvPr id="571" name="Google Shape;571;p53"/>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572" name="Google Shape;572;p53"/>
          <p:cNvPicPr preferRelativeResize="0"/>
          <p:nvPr/>
        </p:nvPicPr>
        <p:blipFill rotWithShape="1">
          <a:blip r:embed="rId3">
            <a:alphaModFix amt="80000"/>
          </a:blip>
          <a:srcRect b="0" l="0" r="0" t="0"/>
          <a:stretch/>
        </p:blipFill>
        <p:spPr>
          <a:xfrm>
            <a:off x="0" y="-1"/>
            <a:ext cx="12192003" cy="6858001"/>
          </a:xfrm>
          <a:prstGeom prst="rect">
            <a:avLst/>
          </a:prstGeom>
          <a:noFill/>
          <a:ln>
            <a:noFill/>
          </a:ln>
        </p:spPr>
      </p:pic>
      <p:pic>
        <p:nvPicPr>
          <p:cNvPr descr="A picture containing clothing, dress&#10;&#10;Description automatically generated" id="573" name="Google Shape;573;p53"/>
          <p:cNvPicPr preferRelativeResize="0"/>
          <p:nvPr/>
        </p:nvPicPr>
        <p:blipFill rotWithShape="1">
          <a:blip r:embed="rId4">
            <a:alphaModFix/>
          </a:blip>
          <a:srcRect b="1" l="25260" r="25592" t="0"/>
          <a:stretch/>
        </p:blipFill>
        <p:spPr>
          <a:xfrm>
            <a:off x="-3177" y="2272142"/>
            <a:ext cx="4024761" cy="4585857"/>
          </a:xfrm>
          <a:prstGeom prst="rect">
            <a:avLst/>
          </a:prstGeom>
          <a:noFill/>
          <a:ln>
            <a:noFill/>
          </a:ln>
        </p:spPr>
      </p:pic>
      <p:cxnSp>
        <p:nvCxnSpPr>
          <p:cNvPr id="574" name="Google Shape;574;p53"/>
          <p:cNvCxnSpPr/>
          <p:nvPr/>
        </p:nvCxnSpPr>
        <p:spPr>
          <a:xfrm flipH="1" rot="10800000">
            <a:off x="43274" y="2272142"/>
            <a:ext cx="3981487" cy="1"/>
          </a:xfrm>
          <a:prstGeom prst="straightConnector1">
            <a:avLst/>
          </a:prstGeom>
          <a:noFill/>
          <a:ln cap="sq" cmpd="sng" w="82550">
            <a:solidFill>
              <a:srgbClr val="D9D9D9"/>
            </a:solidFill>
            <a:prstDash val="solid"/>
            <a:miter lim="800000"/>
            <a:headEnd len="sm" w="sm" type="none"/>
            <a:tailEnd len="sm" w="sm" type="none"/>
          </a:ln>
        </p:spPr>
      </p:cxnSp>
      <p:sp>
        <p:nvSpPr>
          <p:cNvPr id="575" name="Google Shape;575;p53"/>
          <p:cNvSpPr/>
          <p:nvPr/>
        </p:nvSpPr>
        <p:spPr>
          <a:xfrm>
            <a:off x="4024761" y="-2"/>
            <a:ext cx="81313" cy="6858002"/>
          </a:xfrm>
          <a:prstGeom prst="rect">
            <a:avLst/>
          </a:prstGeom>
          <a:gradFill>
            <a:gsLst>
              <a:gs pos="0">
                <a:srgbClr val="BBBBBB"/>
              </a:gs>
              <a:gs pos="7000">
                <a:srgbClr val="8A8A8A"/>
              </a:gs>
              <a:gs pos="15928">
                <a:srgbClr val="B5B5B5"/>
              </a:gs>
              <a:gs pos="44260">
                <a:srgbClr val="D5D5D5"/>
              </a:gs>
              <a:gs pos="50447">
                <a:srgbClr val="E6E6E6"/>
              </a:gs>
              <a:gs pos="60158">
                <a:srgbClr val="D5D5D5"/>
              </a:gs>
              <a:gs pos="84000">
                <a:srgbClr val="B5B5B5"/>
              </a:gs>
              <a:gs pos="93000">
                <a:srgbClr val="8A8A8A"/>
              </a:gs>
              <a:gs pos="100000">
                <a:srgbClr val="BBBBB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576" name="Google Shape;576;p53"/>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577" name="Google Shape;577;p53"/>
          <p:cNvSpPr txBox="1"/>
          <p:nvPr>
            <p:ph type="title"/>
          </p:nvPr>
        </p:nvSpPr>
        <p:spPr>
          <a:xfrm>
            <a:off x="4465050" y="618517"/>
            <a:ext cx="6955108"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Twentieth Century"/>
              <a:buNone/>
            </a:pPr>
            <a:r>
              <a:rPr lang="en-US" sz="3240"/>
              <a:t>HOW TO STRENGTHEN ADULT SEL TO IMPROVE MENTAL WELLNESS, SELF-EFFICACY AND LEARNING OUTCOMES</a:t>
            </a:r>
            <a:endParaRPr/>
          </a:p>
        </p:txBody>
      </p:sp>
      <p:sp>
        <p:nvSpPr>
          <p:cNvPr id="578" name="Google Shape;578;p53"/>
          <p:cNvSpPr txBox="1"/>
          <p:nvPr>
            <p:ph idx="1" type="body"/>
          </p:nvPr>
        </p:nvSpPr>
        <p:spPr>
          <a:xfrm>
            <a:off x="4465048" y="2367092"/>
            <a:ext cx="6946056" cy="3424107"/>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SzPts val="2000"/>
              <a:buChar char="•"/>
            </a:pPr>
            <a:r>
              <a:rPr lang="en-US"/>
              <a:t>REFLECT REGULARLY TO DEEPEN YOUR UNDERSTANDING OF YOUR OWN EMOTIONS, THOUGHTS AND VALUES</a:t>
            </a:r>
            <a:endParaRPr/>
          </a:p>
          <a:p>
            <a:pPr indent="-228600" lvl="0" marL="228600" rtl="0" algn="l">
              <a:lnSpc>
                <a:spcPct val="110000"/>
              </a:lnSpc>
              <a:spcBef>
                <a:spcPts val="1000"/>
              </a:spcBef>
              <a:spcAft>
                <a:spcPts val="0"/>
              </a:spcAft>
              <a:buSzPts val="2000"/>
              <a:buChar char="•"/>
            </a:pPr>
            <a:r>
              <a:rPr lang="en-US"/>
              <a:t>OBSERVE AND NAME YOUR OWN EMOTIONS IN FRONT OF STUDENTS</a:t>
            </a:r>
            <a:endParaRPr/>
          </a:p>
          <a:p>
            <a:pPr indent="-228600" lvl="0" marL="228600" rtl="0" algn="l">
              <a:lnSpc>
                <a:spcPct val="110000"/>
              </a:lnSpc>
              <a:spcBef>
                <a:spcPts val="1000"/>
              </a:spcBef>
              <a:spcAft>
                <a:spcPts val="0"/>
              </a:spcAft>
              <a:buSzPts val="2000"/>
              <a:buChar char="•"/>
            </a:pPr>
            <a:r>
              <a:rPr lang="en-US"/>
              <a:t>PRIORITIZE RELATIONSHIP BUILDING</a:t>
            </a:r>
            <a:endParaRPr/>
          </a:p>
          <a:p>
            <a:pPr indent="-228600" lvl="0" marL="228600" rtl="0" algn="l">
              <a:lnSpc>
                <a:spcPct val="110000"/>
              </a:lnSpc>
              <a:spcBef>
                <a:spcPts val="1000"/>
              </a:spcBef>
              <a:spcAft>
                <a:spcPts val="0"/>
              </a:spcAft>
              <a:buSzPts val="2000"/>
              <a:buChar char="•"/>
            </a:pPr>
            <a:r>
              <a:rPr lang="en-US"/>
              <a:t>PRACTICE SELF-CARE</a:t>
            </a:r>
            <a:endParaRPr/>
          </a:p>
          <a:p>
            <a:pPr indent="-228600" lvl="0" marL="228600" rtl="0" algn="l">
              <a:lnSpc>
                <a:spcPct val="110000"/>
              </a:lnSpc>
              <a:spcBef>
                <a:spcPts val="1000"/>
              </a:spcBef>
              <a:spcAft>
                <a:spcPts val="0"/>
              </a:spcAft>
              <a:buSzPts val="2000"/>
              <a:buChar char="•"/>
            </a:pPr>
            <a:r>
              <a:rPr lang="en-US"/>
              <a:t>ENGAGE IN VULNERABLE, HONEST COMMUNICATION WITH PEERS TO BUILD NETWORKS OF CARING SUPPORT</a:t>
            </a:r>
            <a:endParaRPr/>
          </a:p>
          <a:p>
            <a:pPr indent="-101600" lvl="0" marL="228600" rtl="0" algn="l">
              <a:lnSpc>
                <a:spcPct val="110000"/>
              </a:lnSpc>
              <a:spcBef>
                <a:spcPts val="1000"/>
              </a:spcBef>
              <a:spcAft>
                <a:spcPts val="0"/>
              </a:spcAft>
              <a:buSzPts val="2000"/>
              <a:buNone/>
            </a:pPr>
            <a:r>
              <a:t/>
            </a:r>
            <a:endParaRPr b="1"/>
          </a:p>
          <a:p>
            <a:pPr indent="-101600" lvl="0" marL="228600" rtl="0" algn="l">
              <a:lnSpc>
                <a:spcPct val="110000"/>
              </a:lnSpc>
              <a:spcBef>
                <a:spcPts val="1000"/>
              </a:spcBef>
              <a:spcAft>
                <a:spcPts val="0"/>
              </a:spcAft>
              <a:buSzPts val="2000"/>
              <a:buNone/>
            </a:pPr>
            <a:r>
              <a:t/>
            </a:r>
            <a:endParaRPr b="1"/>
          </a:p>
          <a:p>
            <a:pPr indent="-101600" lvl="0" marL="228600" rtl="0" algn="l">
              <a:lnSpc>
                <a:spcPct val="110000"/>
              </a:lnSpc>
              <a:spcBef>
                <a:spcPts val="1000"/>
              </a:spcBef>
              <a:spcAft>
                <a:spcPts val="0"/>
              </a:spcAft>
              <a:buSzPts val="2000"/>
              <a:buNone/>
            </a:pPr>
            <a:r>
              <a:t/>
            </a:r>
            <a:endParaRPr b="1"/>
          </a:p>
          <a:p>
            <a:pPr indent="-101600" lvl="0" marL="228600" rtl="0" algn="l">
              <a:lnSpc>
                <a:spcPct val="110000"/>
              </a:lnSpc>
              <a:spcBef>
                <a:spcPts val="1000"/>
              </a:spcBef>
              <a:spcAft>
                <a:spcPts val="0"/>
              </a:spcAft>
              <a:buSzPts val="20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17DB1"/>
            </a:gs>
            <a:gs pos="100000">
              <a:srgbClr val="155696"/>
            </a:gs>
          </a:gsLst>
          <a:lin ang="5400000" scaled="0"/>
        </a:gradFill>
      </p:bgPr>
    </p:bg>
    <p:spTree>
      <p:nvGrpSpPr>
        <p:cNvPr id="582" name="Shape 582"/>
        <p:cNvGrpSpPr/>
        <p:nvPr/>
      </p:nvGrpSpPr>
      <p:grpSpPr>
        <a:xfrm>
          <a:off x="0" y="0"/>
          <a:ext cx="0" cy="0"/>
          <a:chOff x="0" y="0"/>
          <a:chExt cx="0" cy="0"/>
        </a:xfrm>
      </p:grpSpPr>
      <p:pic>
        <p:nvPicPr>
          <p:cNvPr id="583" name="Google Shape;583;p54"/>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id="584" name="Google Shape;584;p5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85" name="Google Shape;585;p54"/>
          <p:cNvSpPr/>
          <p:nvPr/>
        </p:nvSpPr>
        <p:spPr>
          <a:xfrm>
            <a:off x="0" y="1"/>
            <a:ext cx="12188952" cy="6858000"/>
          </a:xfrm>
          <a:prstGeom prst="rect">
            <a:avLst/>
          </a:prstGeom>
          <a:gradFill>
            <a:gsLst>
              <a:gs pos="0">
                <a:srgbClr val="A17DB1"/>
              </a:gs>
              <a:gs pos="100000">
                <a:srgbClr val="155696"/>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86" name="Google Shape;586;p54"/>
          <p:cNvSpPr/>
          <p:nvPr/>
        </p:nvSpPr>
        <p:spPr>
          <a:xfrm>
            <a:off x="11198" y="0"/>
            <a:ext cx="12192000" cy="6858000"/>
          </a:xfrm>
          <a:prstGeom prst="rect">
            <a:avLst/>
          </a:prstGeom>
          <a:solidFill>
            <a:srgbClr val="0D0D0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87" name="Google Shape;587;p54"/>
          <p:cNvSpPr/>
          <p:nvPr/>
        </p:nvSpPr>
        <p:spPr>
          <a:xfrm>
            <a:off x="0" y="0"/>
            <a:ext cx="12192000" cy="5286708"/>
          </a:xfrm>
          <a:prstGeom prst="rect">
            <a:avLst/>
          </a:prstGeom>
          <a:gradFill>
            <a:gsLst>
              <a:gs pos="0">
                <a:srgbClr val="A17DB1"/>
              </a:gs>
              <a:gs pos="100000">
                <a:srgbClr val="155696"/>
              </a:gs>
            </a:gsLst>
            <a:lin ang="5400000" scaled="0"/>
          </a:gradFill>
          <a:ln>
            <a:noFill/>
          </a:ln>
          <a:effectLst>
            <a:outerShdw blurRad="88900" rotWithShape="0" algn="t" dir="5400000" dist="254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588" name="Google Shape;588;p54"/>
          <p:cNvPicPr preferRelativeResize="0"/>
          <p:nvPr/>
        </p:nvPicPr>
        <p:blipFill rotWithShape="1">
          <a:blip r:embed="rId4">
            <a:alphaModFix/>
          </a:blip>
          <a:srcRect b="76269" l="0" r="0" t="0"/>
          <a:stretch/>
        </p:blipFill>
        <p:spPr>
          <a:xfrm>
            <a:off x="0" y="0"/>
            <a:ext cx="12192000" cy="1627464"/>
          </a:xfrm>
          <a:prstGeom prst="rect">
            <a:avLst/>
          </a:prstGeom>
          <a:noFill/>
          <a:ln>
            <a:noFill/>
          </a:ln>
        </p:spPr>
      </p:pic>
      <p:pic>
        <p:nvPicPr>
          <p:cNvPr id="589" name="Google Shape;589;p54"/>
          <p:cNvPicPr preferRelativeResize="0"/>
          <p:nvPr/>
        </p:nvPicPr>
        <p:blipFill rotWithShape="1">
          <a:blip r:embed="rId4">
            <a:alphaModFix/>
          </a:blip>
          <a:srcRect b="0" l="48251" r="32841" t="72447"/>
          <a:stretch/>
        </p:blipFill>
        <p:spPr>
          <a:xfrm>
            <a:off x="6526134" y="3384053"/>
            <a:ext cx="2305206" cy="1889621"/>
          </a:xfrm>
          <a:custGeom>
            <a:rect b="b" l="l" r="r" t="t"/>
            <a:pathLst>
              <a:path extrusionOk="0" h="3611460" w="1219200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a:noFill/>
          <a:ln>
            <a:noFill/>
          </a:ln>
        </p:spPr>
      </p:pic>
      <p:pic>
        <p:nvPicPr>
          <p:cNvPr id="590" name="Google Shape;590;p54"/>
          <p:cNvPicPr preferRelativeResize="0"/>
          <p:nvPr/>
        </p:nvPicPr>
        <p:blipFill rotWithShape="1">
          <a:blip r:embed="rId4">
            <a:alphaModFix/>
          </a:blip>
          <a:srcRect b="0" l="25269" r="62821" t="72447"/>
          <a:stretch/>
        </p:blipFill>
        <p:spPr>
          <a:xfrm>
            <a:off x="5443064" y="3371019"/>
            <a:ext cx="1451918" cy="1889621"/>
          </a:xfrm>
          <a:custGeom>
            <a:rect b="b" l="l" r="r" t="t"/>
            <a:pathLst>
              <a:path extrusionOk="0" h="3611460" w="1219200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a:noFill/>
          <a:ln>
            <a:noFill/>
          </a:ln>
        </p:spPr>
      </p:pic>
      <p:pic>
        <p:nvPicPr>
          <p:cNvPr id="591" name="Google Shape;591;p54"/>
          <p:cNvPicPr preferRelativeResize="0"/>
          <p:nvPr/>
        </p:nvPicPr>
        <p:blipFill rotWithShape="1">
          <a:blip r:embed="rId4">
            <a:alphaModFix/>
          </a:blip>
          <a:srcRect b="0" l="73445" r="0" t="47340"/>
          <a:stretch/>
        </p:blipFill>
        <p:spPr>
          <a:xfrm>
            <a:off x="8965579" y="1675248"/>
            <a:ext cx="3237619" cy="3611460"/>
          </a:xfrm>
          <a:custGeom>
            <a:rect b="b" l="l" r="r" t="t"/>
            <a:pathLst>
              <a:path extrusionOk="0" h="3611460" w="3237619">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a:noFill/>
          <a:ln>
            <a:noFill/>
          </a:ln>
        </p:spPr>
      </p:pic>
      <p:sp>
        <p:nvSpPr>
          <p:cNvPr id="592" name="Google Shape;592;p54"/>
          <p:cNvSpPr txBox="1"/>
          <p:nvPr>
            <p:ph type="title"/>
          </p:nvPr>
        </p:nvSpPr>
        <p:spPr>
          <a:xfrm>
            <a:off x="6014688" y="500671"/>
            <a:ext cx="5641976" cy="6205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Twentieth Century"/>
              <a:buNone/>
            </a:pPr>
            <a:r>
              <a:rPr lang="en-US" sz="3600"/>
              <a:t>MINDFULNESS &amp; SELF-CARE</a:t>
            </a:r>
            <a:endParaRPr/>
          </a:p>
        </p:txBody>
      </p:sp>
      <p:sp>
        <p:nvSpPr>
          <p:cNvPr id="593" name="Google Shape;593;p54"/>
          <p:cNvSpPr txBox="1"/>
          <p:nvPr/>
        </p:nvSpPr>
        <p:spPr>
          <a:xfrm>
            <a:off x="13854" y="6537036"/>
            <a:ext cx="3043382"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u="sng">
                <a:solidFill>
                  <a:schemeClr val="lt1"/>
                </a:solidFill>
                <a:latin typeface="Twentieth Century"/>
                <a:ea typeface="Twentieth Century"/>
                <a:cs typeface="Twentieth Century"/>
                <a:sym typeface="Twentieth Century"/>
                <a:hlinkClick r:id="rId5">
                  <a:extLst>
                    <a:ext uri="{A12FA001-AC4F-418D-AE19-62706E023703}">
                      <ahyp:hlinkClr val="tx"/>
                    </a:ext>
                  </a:extLst>
                </a:hlinkClick>
              </a:rPr>
              <a:t>https://www.youtube.com/watch?v=Rjc57hXNcwI</a:t>
            </a:r>
            <a:endParaRPr sz="1100">
              <a:solidFill>
                <a:schemeClr val="lt1"/>
              </a:solidFill>
              <a:latin typeface="Twentieth Century"/>
              <a:ea typeface="Twentieth Century"/>
              <a:cs typeface="Twentieth Century"/>
              <a:sym typeface="Twentieth Century"/>
            </a:endParaRPr>
          </a:p>
        </p:txBody>
      </p:sp>
      <p:pic>
        <p:nvPicPr>
          <p:cNvPr descr="Whether you are new or aspiring to be a teacher, cultivating mindfulness can truly benefit not only your own wellbeing but also that of your students. Watch Kevin Hawkins, mindfulness trainer and author of Mindful Teacher, Mindful School explain how. For more about mindfulness read a free chapter from Kevin’s book &quot;Mindful Teacher, Mindful School&quot; - http://bit.ly/2h3AJDN" id="594" name="Google Shape;594;p54" title="How can Mindfulness Help Teachers?">
            <a:hlinkClick r:id="rId6"/>
          </p:cNvPr>
          <p:cNvPicPr preferRelativeResize="0"/>
          <p:nvPr/>
        </p:nvPicPr>
        <p:blipFill>
          <a:blip r:embed="rId7">
            <a:alphaModFix/>
          </a:blip>
          <a:stretch>
            <a:fillRect/>
          </a:stretch>
        </p:blipFill>
        <p:spPr>
          <a:xfrm>
            <a:off x="330250" y="1121250"/>
            <a:ext cx="8635325" cy="4022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599" name="Shape 599"/>
        <p:cNvGrpSpPr/>
        <p:nvPr/>
      </p:nvGrpSpPr>
      <p:grpSpPr>
        <a:xfrm>
          <a:off x="0" y="0"/>
          <a:ext cx="0" cy="0"/>
          <a:chOff x="0" y="0"/>
          <a:chExt cx="0" cy="0"/>
        </a:xfrm>
      </p:grpSpPr>
      <p:pic>
        <p:nvPicPr>
          <p:cNvPr id="600" name="Google Shape;600;p55"/>
          <p:cNvPicPr preferRelativeResize="0"/>
          <p:nvPr/>
        </p:nvPicPr>
        <p:blipFill rotWithShape="1">
          <a:blip r:embed="rId3">
            <a:alphaModFix/>
          </a:blip>
          <a:srcRect b="0" l="0" r="0" t="0"/>
          <a:stretch/>
        </p:blipFill>
        <p:spPr>
          <a:xfrm>
            <a:off x="1506108" y="425235"/>
            <a:ext cx="9296118" cy="4816567"/>
          </a:xfrm>
          <a:prstGeom prst="roundRect">
            <a:avLst>
              <a:gd fmla="val 2981" name="adj"/>
            </a:avLst>
          </a:prstGeom>
          <a:noFill/>
          <a:ln cap="sq" cmpd="sng" w="82550">
            <a:solidFill>
              <a:srgbClr val="EAEAEA"/>
            </a:solidFill>
            <a:prstDash val="solid"/>
            <a:miter lim="800000"/>
            <a:headEnd len="sm" w="sm" type="none"/>
            <a:tailEnd len="sm" w="sm" type="none"/>
          </a:ln>
        </p:spPr>
      </p:pic>
      <p:sp>
        <p:nvSpPr>
          <p:cNvPr id="601" name="Google Shape;601;p5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Twentieth Century"/>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606" name="Shape 606"/>
        <p:cNvGrpSpPr/>
        <p:nvPr/>
      </p:nvGrpSpPr>
      <p:grpSpPr>
        <a:xfrm>
          <a:off x="0" y="0"/>
          <a:ext cx="0" cy="0"/>
          <a:chOff x="0" y="0"/>
          <a:chExt cx="0" cy="0"/>
        </a:xfrm>
      </p:grpSpPr>
      <p:pic>
        <p:nvPicPr>
          <p:cNvPr descr="A screenshot of a cell phone&#10;&#10;Description automatically generated" id="607" name="Google Shape;607;p56"/>
          <p:cNvPicPr preferRelativeResize="0"/>
          <p:nvPr/>
        </p:nvPicPr>
        <p:blipFill rotWithShape="1">
          <a:blip r:embed="rId3">
            <a:alphaModFix/>
          </a:blip>
          <a:srcRect b="0" l="0" r="0" t="0"/>
          <a:stretch/>
        </p:blipFill>
        <p:spPr>
          <a:xfrm>
            <a:off x="20" y="10"/>
            <a:ext cx="12191980" cy="68579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612" name="Shape 612"/>
        <p:cNvGrpSpPr/>
        <p:nvPr/>
      </p:nvGrpSpPr>
      <p:grpSpPr>
        <a:xfrm>
          <a:off x="0" y="0"/>
          <a:ext cx="0" cy="0"/>
          <a:chOff x="0" y="0"/>
          <a:chExt cx="0" cy="0"/>
        </a:xfrm>
      </p:grpSpPr>
      <p:sp>
        <p:nvSpPr>
          <p:cNvPr id="613" name="Google Shape;613;p57"/>
          <p:cNvSpPr/>
          <p:nvPr/>
        </p:nvSpPr>
        <p:spPr>
          <a:xfrm>
            <a:off x="0" y="0"/>
            <a:ext cx="12192000" cy="6858000"/>
          </a:xfrm>
          <a:prstGeom prst="rect">
            <a:avLst/>
          </a:prstGeom>
          <a:gradFill>
            <a:gsLst>
              <a:gs pos="0">
                <a:schemeClr val="lt1"/>
              </a:gs>
              <a:gs pos="100000">
                <a:srgbClr val="B7B7B7"/>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614" name="Google Shape;614;p57"/>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descr="A screenshot of a cell phone&#10;&#10;Description automatically generated" id="615" name="Google Shape;615;p57"/>
          <p:cNvPicPr preferRelativeResize="0"/>
          <p:nvPr/>
        </p:nvPicPr>
        <p:blipFill rotWithShape="1">
          <a:blip r:embed="rId4">
            <a:alphaModFix/>
          </a:blip>
          <a:srcRect b="1595" l="0" r="0" t="0"/>
          <a:stretch/>
        </p:blipFill>
        <p:spPr>
          <a:xfrm>
            <a:off x="-197581" y="10"/>
            <a:ext cx="12389581" cy="6857990"/>
          </a:xfrm>
          <a:prstGeom prst="rect">
            <a:avLst/>
          </a:prstGeom>
          <a:noFill/>
          <a:ln>
            <a:noFill/>
          </a:ln>
        </p:spPr>
      </p:pic>
      <p:pic>
        <p:nvPicPr>
          <p:cNvPr id="616" name="Google Shape;616;p57"/>
          <p:cNvPicPr preferRelativeResize="0"/>
          <p:nvPr/>
        </p:nvPicPr>
        <p:blipFill rotWithShape="1">
          <a:blip r:embed="rId5">
            <a:alphaModFix/>
          </a:blip>
          <a:srcRect b="0" l="0" r="0" t="0"/>
          <a:stretch/>
        </p:blipFill>
        <p:spPr>
          <a:xfrm>
            <a:off x="-197584" y="-2"/>
            <a:ext cx="12192000"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17DB1"/>
            </a:gs>
            <a:gs pos="100000">
              <a:srgbClr val="155696"/>
            </a:gs>
          </a:gsLst>
          <a:lin ang="5400000" scaled="0"/>
        </a:gradFill>
      </p:bgPr>
    </p:bg>
    <p:spTree>
      <p:nvGrpSpPr>
        <p:cNvPr id="621" name="Shape 621"/>
        <p:cNvGrpSpPr/>
        <p:nvPr/>
      </p:nvGrpSpPr>
      <p:grpSpPr>
        <a:xfrm>
          <a:off x="0" y="0"/>
          <a:ext cx="0" cy="0"/>
          <a:chOff x="0" y="0"/>
          <a:chExt cx="0" cy="0"/>
        </a:xfrm>
      </p:grpSpPr>
      <p:pic>
        <p:nvPicPr>
          <p:cNvPr id="622" name="Google Shape;622;p58"/>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id="623" name="Google Shape;623;p5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24" name="Google Shape;624;p58"/>
          <p:cNvSpPr/>
          <p:nvPr/>
        </p:nvSpPr>
        <p:spPr>
          <a:xfrm>
            <a:off x="0" y="1"/>
            <a:ext cx="12188952" cy="6858000"/>
          </a:xfrm>
          <a:prstGeom prst="rect">
            <a:avLst/>
          </a:prstGeom>
          <a:gradFill>
            <a:gsLst>
              <a:gs pos="0">
                <a:srgbClr val="A17DB1"/>
              </a:gs>
              <a:gs pos="100000">
                <a:srgbClr val="155696"/>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25" name="Google Shape;625;p58"/>
          <p:cNvSpPr/>
          <p:nvPr/>
        </p:nvSpPr>
        <p:spPr>
          <a:xfrm>
            <a:off x="11198" y="0"/>
            <a:ext cx="12192000" cy="6858000"/>
          </a:xfrm>
          <a:prstGeom prst="rect">
            <a:avLst/>
          </a:prstGeom>
          <a:solidFill>
            <a:srgbClr val="0D0D0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26" name="Google Shape;626;p58"/>
          <p:cNvSpPr/>
          <p:nvPr/>
        </p:nvSpPr>
        <p:spPr>
          <a:xfrm>
            <a:off x="0" y="0"/>
            <a:ext cx="12192000" cy="5286708"/>
          </a:xfrm>
          <a:prstGeom prst="rect">
            <a:avLst/>
          </a:prstGeom>
          <a:gradFill>
            <a:gsLst>
              <a:gs pos="0">
                <a:srgbClr val="A17DB1"/>
              </a:gs>
              <a:gs pos="100000">
                <a:srgbClr val="155696"/>
              </a:gs>
            </a:gsLst>
            <a:lin ang="5400000" scaled="0"/>
          </a:gradFill>
          <a:ln>
            <a:noFill/>
          </a:ln>
          <a:effectLst>
            <a:outerShdw blurRad="88900" rotWithShape="0" algn="t" dir="5400000" dist="254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627" name="Google Shape;627;p58"/>
          <p:cNvPicPr preferRelativeResize="0"/>
          <p:nvPr/>
        </p:nvPicPr>
        <p:blipFill rotWithShape="1">
          <a:blip r:embed="rId4">
            <a:alphaModFix/>
          </a:blip>
          <a:srcRect b="76269" l="0" r="0" t="0"/>
          <a:stretch/>
        </p:blipFill>
        <p:spPr>
          <a:xfrm>
            <a:off x="0" y="0"/>
            <a:ext cx="12192000" cy="1627464"/>
          </a:xfrm>
          <a:prstGeom prst="rect">
            <a:avLst/>
          </a:prstGeom>
          <a:noFill/>
          <a:ln>
            <a:noFill/>
          </a:ln>
        </p:spPr>
      </p:pic>
      <p:pic>
        <p:nvPicPr>
          <p:cNvPr id="628" name="Google Shape;628;p58"/>
          <p:cNvPicPr preferRelativeResize="0"/>
          <p:nvPr/>
        </p:nvPicPr>
        <p:blipFill rotWithShape="1">
          <a:blip r:embed="rId4">
            <a:alphaModFix/>
          </a:blip>
          <a:srcRect b="0" l="48251" r="32841" t="72447"/>
          <a:stretch/>
        </p:blipFill>
        <p:spPr>
          <a:xfrm>
            <a:off x="6526134" y="3384053"/>
            <a:ext cx="2305206" cy="1889621"/>
          </a:xfrm>
          <a:custGeom>
            <a:rect b="b" l="l" r="r" t="t"/>
            <a:pathLst>
              <a:path extrusionOk="0" h="3611460" w="1219200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a:noFill/>
          <a:ln>
            <a:noFill/>
          </a:ln>
        </p:spPr>
      </p:pic>
      <p:pic>
        <p:nvPicPr>
          <p:cNvPr id="629" name="Google Shape;629;p58"/>
          <p:cNvPicPr preferRelativeResize="0"/>
          <p:nvPr/>
        </p:nvPicPr>
        <p:blipFill rotWithShape="1">
          <a:blip r:embed="rId4">
            <a:alphaModFix/>
          </a:blip>
          <a:srcRect b="0" l="25269" r="62821" t="72447"/>
          <a:stretch/>
        </p:blipFill>
        <p:spPr>
          <a:xfrm>
            <a:off x="5443064" y="3371019"/>
            <a:ext cx="1451918" cy="1889621"/>
          </a:xfrm>
          <a:custGeom>
            <a:rect b="b" l="l" r="r" t="t"/>
            <a:pathLst>
              <a:path extrusionOk="0" h="3611460" w="1219200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a:noFill/>
          <a:ln>
            <a:noFill/>
          </a:ln>
        </p:spPr>
      </p:pic>
      <p:pic>
        <p:nvPicPr>
          <p:cNvPr id="630" name="Google Shape;630;p58"/>
          <p:cNvPicPr preferRelativeResize="0"/>
          <p:nvPr/>
        </p:nvPicPr>
        <p:blipFill rotWithShape="1">
          <a:blip r:embed="rId4">
            <a:alphaModFix/>
          </a:blip>
          <a:srcRect b="0" l="73445" r="0" t="47340"/>
          <a:stretch/>
        </p:blipFill>
        <p:spPr>
          <a:xfrm>
            <a:off x="8965579" y="1675248"/>
            <a:ext cx="3237619" cy="3611460"/>
          </a:xfrm>
          <a:custGeom>
            <a:rect b="b" l="l" r="r" t="t"/>
            <a:pathLst>
              <a:path extrusionOk="0" h="3611460" w="3237619">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a:noFill/>
          <a:ln>
            <a:noFill/>
          </a:ln>
        </p:spPr>
      </p:pic>
      <p:sp>
        <p:nvSpPr>
          <p:cNvPr id="631" name="Google Shape;631;p58"/>
          <p:cNvSpPr txBox="1"/>
          <p:nvPr>
            <p:ph idx="4294967295" type="title"/>
          </p:nvPr>
        </p:nvSpPr>
        <p:spPr>
          <a:xfrm>
            <a:off x="7123051" y="431397"/>
            <a:ext cx="4371976" cy="77065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Twentieth Century"/>
              <a:buNone/>
            </a:pPr>
            <a:r>
              <a:rPr lang="en-US" sz="4000"/>
              <a:t>MEDITATION</a:t>
            </a:r>
            <a:endParaRPr/>
          </a:p>
        </p:txBody>
      </p:sp>
      <p:sp>
        <p:nvSpPr>
          <p:cNvPr id="632" name="Google Shape;632;p58"/>
          <p:cNvSpPr txBox="1"/>
          <p:nvPr/>
        </p:nvSpPr>
        <p:spPr>
          <a:xfrm>
            <a:off x="-5809" y="6560197"/>
            <a:ext cx="3054928"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u="sng">
                <a:solidFill>
                  <a:schemeClr val="lt1"/>
                </a:solidFill>
                <a:latin typeface="Twentieth Century"/>
                <a:ea typeface="Twentieth Century"/>
                <a:cs typeface="Twentieth Century"/>
                <a:sym typeface="Twentieth Century"/>
                <a:hlinkClick r:id="rId5">
                  <a:extLst>
                    <a:ext uri="{A12FA001-AC4F-418D-AE19-62706E023703}">
                      <ahyp:hlinkClr val="tx"/>
                    </a:ext>
                  </a:extLst>
                </a:hlinkClick>
              </a:rPr>
              <a:t>https://www.youtube.com/watch?v=6CCEYJ82rl4</a:t>
            </a:r>
            <a:endParaRPr sz="1100">
              <a:solidFill>
                <a:schemeClr val="lt1"/>
              </a:solidFill>
              <a:latin typeface="Twentieth Century"/>
              <a:ea typeface="Twentieth Century"/>
              <a:cs typeface="Twentieth Century"/>
              <a:sym typeface="Twentieth Century"/>
            </a:endParaRPr>
          </a:p>
        </p:txBody>
      </p:sp>
      <p:pic>
        <p:nvPicPr>
          <p:cNvPr descr="This meditation is designed to help you understand your reaction to stress, also known as the ‘fight or flight’ response.  It works by noticing where you hold stress in your body and connecting to your breath in order to switch from ‘fight or flight’ mode into calm, alert, rest mode.  This was made with teachers in mind, to help them become less reactive in moments of stress.&#10;This is a collaboration between Smiling Mind and ABC." id="633" name="Google Shape;633;p58" title="Release stress held in your body">
            <a:hlinkClick r:id="rId6"/>
          </p:cNvPr>
          <p:cNvPicPr preferRelativeResize="0"/>
          <p:nvPr/>
        </p:nvPicPr>
        <p:blipFill>
          <a:blip r:embed="rId7">
            <a:alphaModFix/>
          </a:blip>
          <a:stretch>
            <a:fillRect/>
          </a:stretch>
        </p:blipFill>
        <p:spPr>
          <a:xfrm>
            <a:off x="247700" y="1202050"/>
            <a:ext cx="9082075" cy="3941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638" name="Shape 638"/>
        <p:cNvGrpSpPr/>
        <p:nvPr/>
      </p:nvGrpSpPr>
      <p:grpSpPr>
        <a:xfrm>
          <a:off x="0" y="0"/>
          <a:ext cx="0" cy="0"/>
          <a:chOff x="0" y="0"/>
          <a:chExt cx="0" cy="0"/>
        </a:xfrm>
      </p:grpSpPr>
      <p:sp>
        <p:nvSpPr>
          <p:cNvPr id="639" name="Google Shape;639;p59"/>
          <p:cNvSpPr/>
          <p:nvPr/>
        </p:nvSpPr>
        <p:spPr>
          <a:xfrm>
            <a:off x="0" y="0"/>
            <a:ext cx="12192000" cy="6858000"/>
          </a:xfrm>
          <a:prstGeom prst="rect">
            <a:avLst/>
          </a:prstGeom>
          <a:gradFill>
            <a:gsLst>
              <a:gs pos="0">
                <a:schemeClr val="lt1"/>
              </a:gs>
              <a:gs pos="100000">
                <a:srgbClr val="B7B7B7"/>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640" name="Google Shape;640;p59"/>
          <p:cNvPicPr preferRelativeResize="0"/>
          <p:nvPr/>
        </p:nvPicPr>
        <p:blipFill rotWithShape="1">
          <a:blip r:embed="rId3">
            <a:alphaModFix/>
          </a:blip>
          <a:srcRect b="0" l="0" r="0" t="0"/>
          <a:stretch/>
        </p:blipFill>
        <p:spPr>
          <a:xfrm>
            <a:off x="0" y="-1"/>
            <a:ext cx="12192003" cy="6858001"/>
          </a:xfrm>
          <a:prstGeom prst="rect">
            <a:avLst/>
          </a:prstGeom>
          <a:noFill/>
          <a:ln>
            <a:noFill/>
          </a:ln>
        </p:spPr>
      </p:pic>
      <p:sp>
        <p:nvSpPr>
          <p:cNvPr id="641" name="Google Shape;641;p59"/>
          <p:cNvSpPr/>
          <p:nvPr/>
        </p:nvSpPr>
        <p:spPr>
          <a:xfrm>
            <a:off x="724597" y="643467"/>
            <a:ext cx="10742806" cy="5564129"/>
          </a:xfrm>
          <a:prstGeom prst="roundRect">
            <a:avLst>
              <a:gd fmla="val 4448" name="adj"/>
            </a:avLst>
          </a:prstGeom>
          <a:solidFill>
            <a:srgbClr val="FFFFFF"/>
          </a:solidFill>
          <a:ln cap="sq" cmpd="sng" w="82550">
            <a:solidFill>
              <a:srgbClr val="EAEAEA"/>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chemeClr val="dk1"/>
              </a:buClr>
              <a:buSzPts val="3200"/>
              <a:buFont typeface="Arial"/>
              <a:buNone/>
            </a:pPr>
            <a:r>
              <a:t/>
            </a:r>
            <a:endParaRPr sz="3200" cap="none">
              <a:solidFill>
                <a:srgbClr val="7F7F7F"/>
              </a:solidFill>
              <a:latin typeface="Twentieth Century"/>
              <a:ea typeface="Twentieth Century"/>
              <a:cs typeface="Twentieth Century"/>
              <a:sym typeface="Twentieth Century"/>
            </a:endParaRPr>
          </a:p>
        </p:txBody>
      </p:sp>
      <p:pic>
        <p:nvPicPr>
          <p:cNvPr descr="A close up of a sign&#10;&#10;Description automatically generated" id="642" name="Google Shape;642;p59"/>
          <p:cNvPicPr preferRelativeResize="0"/>
          <p:nvPr/>
        </p:nvPicPr>
        <p:blipFill rotWithShape="1">
          <a:blip r:embed="rId4">
            <a:alphaModFix/>
          </a:blip>
          <a:srcRect b="0" l="0" r="0" t="0"/>
          <a:stretch/>
        </p:blipFill>
        <p:spPr>
          <a:xfrm>
            <a:off x="790580" y="1361890"/>
            <a:ext cx="5444348" cy="3968873"/>
          </a:xfrm>
          <a:prstGeom prst="rect">
            <a:avLst/>
          </a:prstGeom>
          <a:noFill/>
          <a:ln>
            <a:noFill/>
          </a:ln>
        </p:spPr>
      </p:pic>
      <p:pic>
        <p:nvPicPr>
          <p:cNvPr descr="A screenshot of a cell phone&#10;&#10;Description automatically generated" id="643" name="Google Shape;643;p59"/>
          <p:cNvPicPr preferRelativeResize="0"/>
          <p:nvPr/>
        </p:nvPicPr>
        <p:blipFill rotWithShape="1">
          <a:blip r:embed="rId5">
            <a:alphaModFix/>
          </a:blip>
          <a:srcRect b="0" l="0" r="0" t="0"/>
          <a:stretch/>
        </p:blipFill>
        <p:spPr>
          <a:xfrm>
            <a:off x="6245706" y="1304958"/>
            <a:ext cx="4898684" cy="4082738"/>
          </a:xfrm>
          <a:prstGeom prst="rect">
            <a:avLst/>
          </a:prstGeom>
          <a:noFill/>
          <a:ln>
            <a:noFill/>
          </a:ln>
        </p:spPr>
      </p:pic>
      <p:pic>
        <p:nvPicPr>
          <p:cNvPr id="644" name="Google Shape;644;p59"/>
          <p:cNvPicPr preferRelativeResize="0"/>
          <p:nvPr/>
        </p:nvPicPr>
        <p:blipFill rotWithShape="1">
          <a:blip r:embed="rId6">
            <a:alphaModFix/>
          </a:blip>
          <a:srcRect b="0" l="0" r="0" t="0"/>
          <a:stretch/>
        </p:blipFill>
        <p:spPr>
          <a:xfrm>
            <a:off x="0" y="0"/>
            <a:ext cx="12192000" cy="6858000"/>
          </a:xfrm>
          <a:prstGeom prst="rect">
            <a:avLst/>
          </a:prstGeom>
          <a:noFill/>
          <a:ln>
            <a:noFill/>
          </a:ln>
        </p:spPr>
      </p:pic>
      <p:sp>
        <p:nvSpPr>
          <p:cNvPr id="645" name="Google Shape;645;p59"/>
          <p:cNvSpPr txBox="1"/>
          <p:nvPr/>
        </p:nvSpPr>
        <p:spPr>
          <a:xfrm>
            <a:off x="4585854" y="5694218"/>
            <a:ext cx="330892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dk1"/>
                </a:solidFill>
                <a:latin typeface="Twentieth Century"/>
                <a:ea typeface="Twentieth Century"/>
                <a:cs typeface="Twentieth Century"/>
                <a:sym typeface="Twentieth Century"/>
                <a:hlinkClick r:id="rId7">
                  <a:extLst>
                    <a:ext uri="{A12FA001-AC4F-418D-AE19-62706E023703}">
                      <ahyp:hlinkClr val="tx"/>
                    </a:ext>
                  </a:extLst>
                </a:hlinkClick>
              </a:rPr>
              <a:t>https://www.mhanj.org/njhope/</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6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Twentieth Century"/>
              <a:buNone/>
            </a:pPr>
            <a:r>
              <a:rPr lang="en-US"/>
              <a:t>RESOURCES</a:t>
            </a:r>
            <a:endParaRPr/>
          </a:p>
        </p:txBody>
      </p:sp>
      <p:sp>
        <p:nvSpPr>
          <p:cNvPr id="651" name="Google Shape;651;p60"/>
          <p:cNvSpPr txBox="1"/>
          <p:nvPr>
            <p:ph idx="1" type="body"/>
          </p:nvPr>
        </p:nvSpPr>
        <p:spPr>
          <a:xfrm>
            <a:off x="913775" y="1863886"/>
            <a:ext cx="10364452" cy="4373012"/>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850"/>
              <a:buChar char="•"/>
            </a:pPr>
            <a:r>
              <a:rPr lang="en-US" sz="1850" u="sng">
                <a:solidFill>
                  <a:schemeClr val="hlink"/>
                </a:solidFill>
                <a:hlinkClick r:id="rId3"/>
              </a:rPr>
              <a:t>PANORAMA'S ADULT SEL TOOLKIT (INCLUDES AN ADULT SEL SELF-ASSESSMENT)</a:t>
            </a:r>
            <a:endParaRPr sz="1850"/>
          </a:p>
          <a:p>
            <a:pPr indent="-228600" lvl="0" marL="228600" rtl="0" algn="l">
              <a:lnSpc>
                <a:spcPct val="100000"/>
              </a:lnSpc>
              <a:spcBef>
                <a:spcPts val="1000"/>
              </a:spcBef>
              <a:spcAft>
                <a:spcPts val="0"/>
              </a:spcAft>
              <a:buSzPts val="1850"/>
              <a:buChar char="•"/>
            </a:pPr>
            <a:r>
              <a:rPr lang="en-US" sz="1850" u="sng">
                <a:solidFill>
                  <a:schemeClr val="hlink"/>
                </a:solidFill>
                <a:hlinkClick r:id="rId4"/>
              </a:rPr>
              <a:t>THE PANORAMA SOCIAL-EMOTIONAL LEARNING SURVEY</a:t>
            </a:r>
            <a:endParaRPr sz="1850"/>
          </a:p>
          <a:p>
            <a:pPr indent="-228600" lvl="0" marL="228600" rtl="0" algn="l">
              <a:lnSpc>
                <a:spcPct val="100000"/>
              </a:lnSpc>
              <a:spcBef>
                <a:spcPts val="1000"/>
              </a:spcBef>
              <a:spcAft>
                <a:spcPts val="0"/>
              </a:spcAft>
              <a:buSzPts val="1850"/>
              <a:buChar char="•"/>
            </a:pPr>
            <a:r>
              <a:rPr lang="en-US" sz="1850" u="sng">
                <a:solidFill>
                  <a:schemeClr val="hlink"/>
                </a:solidFill>
                <a:hlinkClick r:id="rId5"/>
              </a:rPr>
              <a:t>HOW TO LEAD ADULT SEL IN SCHOOL DISTRICTS: 4 EXPERTS SHARE BEST PRACTICES AND TIPS</a:t>
            </a:r>
            <a:endParaRPr sz="1850"/>
          </a:p>
          <a:p>
            <a:pPr indent="-228600" lvl="0" marL="228600" rtl="0" algn="l">
              <a:lnSpc>
                <a:spcPct val="100000"/>
              </a:lnSpc>
              <a:spcBef>
                <a:spcPts val="1000"/>
              </a:spcBef>
              <a:spcAft>
                <a:spcPts val="0"/>
              </a:spcAft>
              <a:buSzPts val="1850"/>
              <a:buChar char="•"/>
            </a:pPr>
            <a:r>
              <a:rPr lang="en-US" sz="1850">
                <a:solidFill>
                  <a:schemeClr val="accent1"/>
                </a:solidFill>
              </a:rPr>
              <a:t>SUPPORTING STUDENTS WITH A HISTORY OF TRAUMA:  </a:t>
            </a:r>
            <a:r>
              <a:rPr lang="en-US" sz="1850" u="sng">
                <a:solidFill>
                  <a:schemeClr val="hlink"/>
                </a:solidFill>
                <a:hlinkClick r:id="rId6"/>
              </a:rPr>
              <a:t>HTTPS://ATTACHMENT.EAB.COM/WP-CONTENT/UPLOADS/2019/05/1E459F776A13410E8EEEB633B375E570.PDF#PAGE=13</a:t>
            </a:r>
            <a:endParaRPr sz="1850">
              <a:solidFill>
                <a:schemeClr val="accent1"/>
              </a:solidFill>
            </a:endParaRPr>
          </a:p>
          <a:p>
            <a:pPr indent="-228600" lvl="0" marL="228600" rtl="0" algn="l">
              <a:lnSpc>
                <a:spcPct val="100000"/>
              </a:lnSpc>
              <a:spcBef>
                <a:spcPts val="1000"/>
              </a:spcBef>
              <a:spcAft>
                <a:spcPts val="0"/>
              </a:spcAft>
              <a:buSzPts val="1850"/>
              <a:buChar char="•"/>
            </a:pPr>
            <a:r>
              <a:rPr lang="en-US" sz="1850" u="sng">
                <a:solidFill>
                  <a:schemeClr val="hlink"/>
                </a:solidFill>
                <a:hlinkClick r:id="rId7"/>
              </a:rPr>
              <a:t>HTTPS://EAB.COM/RESEARCH/STRATEGY/RESOURCE-CENTER/SUPPORT-YOUR-K-12-SCHOOL-THROUGH-THE-CORONAVIRUS-CRISIS/?X_ID=%7B%7BLEAD.SFDC%20ID:DEFAULT=%7D%7DU0026AMP;UTM_SOURCE=BANNERU0026AMP;UTM_MEDIUM=ADVERTISINGU0026AMP;UTM_CAMPAIGN=CORONAVIRUSU0026AMP;UTM_CONTENT=HOMEPAGEBANNER</a:t>
            </a:r>
            <a:endParaRPr sz="1850"/>
          </a:p>
          <a:p>
            <a:pPr indent="-228600" lvl="0" marL="228600" rtl="0" algn="l">
              <a:lnSpc>
                <a:spcPct val="100000"/>
              </a:lnSpc>
              <a:spcBef>
                <a:spcPts val="1000"/>
              </a:spcBef>
              <a:spcAft>
                <a:spcPts val="0"/>
              </a:spcAft>
              <a:buSzPts val="1850"/>
              <a:buChar char="•"/>
            </a:pPr>
            <a:r>
              <a:rPr lang="en-US" sz="1850" u="sng">
                <a:solidFill>
                  <a:schemeClr val="hlink"/>
                </a:solidFill>
                <a:hlinkClick r:id="rId8"/>
              </a:rPr>
              <a:t>HTTPS://WWW.MAYOCLINIC.ORG/HEALTHY-LIFESTYLE/CONSUMER-HEALTH/IN-DEPTH/MINDFULNESS-EXERCISES/ART-20046356</a:t>
            </a:r>
            <a:endParaRPr sz="1850"/>
          </a:p>
          <a:p>
            <a:pPr indent="-111125" lvl="0" marL="228600" rtl="0" algn="l">
              <a:lnSpc>
                <a:spcPct val="100000"/>
              </a:lnSpc>
              <a:spcBef>
                <a:spcPts val="1000"/>
              </a:spcBef>
              <a:spcAft>
                <a:spcPts val="0"/>
              </a:spcAft>
              <a:buSzPts val="1850"/>
              <a:buNone/>
            </a:pPr>
            <a:r>
              <a:t/>
            </a:r>
            <a:endParaRPr sz="1850"/>
          </a:p>
          <a:p>
            <a:pPr indent="-111125" lvl="0" marL="228600" rtl="0" algn="l">
              <a:lnSpc>
                <a:spcPct val="100000"/>
              </a:lnSpc>
              <a:spcBef>
                <a:spcPts val="1000"/>
              </a:spcBef>
              <a:spcAft>
                <a:spcPts val="0"/>
              </a:spcAft>
              <a:buSzPts val="1850"/>
              <a:buNone/>
            </a:pPr>
            <a:r>
              <a:t/>
            </a:r>
            <a:endParaRPr sz="185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6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Twentieth Century"/>
              <a:buNone/>
            </a:pPr>
            <a:r>
              <a:rPr lang="en-US">
                <a:latin typeface="Twentieth Century"/>
                <a:ea typeface="Twentieth Century"/>
                <a:cs typeface="Twentieth Century"/>
                <a:sym typeface="Twentieth Century"/>
              </a:rPr>
              <a:t>RESOURCES</a:t>
            </a:r>
            <a:endParaRPr>
              <a:latin typeface="Twentieth Century"/>
              <a:ea typeface="Twentieth Century"/>
              <a:cs typeface="Twentieth Century"/>
              <a:sym typeface="Twentieth Century"/>
            </a:endParaRPr>
          </a:p>
          <a:p>
            <a:pPr indent="0" lvl="0" marL="0" rtl="0" algn="ctr">
              <a:lnSpc>
                <a:spcPct val="90000"/>
              </a:lnSpc>
              <a:spcBef>
                <a:spcPts val="0"/>
              </a:spcBef>
              <a:spcAft>
                <a:spcPts val="0"/>
              </a:spcAft>
              <a:buClr>
                <a:schemeClr val="dk1"/>
              </a:buClr>
              <a:buSzPts val="3600"/>
              <a:buFont typeface="Twentieth Century"/>
              <a:buNone/>
            </a:pPr>
            <a:r>
              <a:t/>
            </a:r>
            <a:endParaRPr/>
          </a:p>
        </p:txBody>
      </p:sp>
      <p:sp>
        <p:nvSpPr>
          <p:cNvPr id="657" name="Google Shape;657;p61"/>
          <p:cNvSpPr txBox="1"/>
          <p:nvPr>
            <p:ph idx="1" type="body"/>
          </p:nvPr>
        </p:nvSpPr>
        <p:spPr>
          <a:xfrm>
            <a:off x="913775" y="1829900"/>
            <a:ext cx="10364400" cy="39612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850"/>
              <a:buChar char="•"/>
            </a:pPr>
            <a:r>
              <a:rPr lang="en-US" sz="1850" u="sng">
                <a:solidFill>
                  <a:schemeClr val="hlink"/>
                </a:solidFill>
                <a:hlinkClick r:id="rId3"/>
              </a:rPr>
              <a:t>INSPIRE EDUCATORS, STRENGTHEN COMMUNITIES (VIA SECOND STEP)</a:t>
            </a:r>
            <a:endParaRPr sz="1850"/>
          </a:p>
          <a:p>
            <a:pPr indent="-228600" lvl="0" marL="228600" rtl="0" algn="l">
              <a:lnSpc>
                <a:spcPct val="100000"/>
              </a:lnSpc>
              <a:spcBef>
                <a:spcPts val="1000"/>
              </a:spcBef>
              <a:spcAft>
                <a:spcPts val="0"/>
              </a:spcAft>
              <a:buSzPts val="1850"/>
              <a:buChar char="•"/>
            </a:pPr>
            <a:r>
              <a:rPr lang="en-US" sz="1850" u="sng">
                <a:solidFill>
                  <a:schemeClr val="hlink"/>
                </a:solidFill>
                <a:hlinkClick r:id="rId4"/>
              </a:rPr>
              <a:t>3 SELF-CARE TIPS FOR TEACHERS AND EDUCATORS (VIA COMMITTEE FOR CHILDREN)</a:t>
            </a:r>
            <a:endParaRPr sz="1850"/>
          </a:p>
          <a:p>
            <a:pPr indent="-228600" lvl="0" marL="228600" rtl="0" algn="l">
              <a:lnSpc>
                <a:spcPct val="100000"/>
              </a:lnSpc>
              <a:spcBef>
                <a:spcPts val="1000"/>
              </a:spcBef>
              <a:spcAft>
                <a:spcPts val="0"/>
              </a:spcAft>
              <a:buSzPts val="1850"/>
              <a:buChar char="•"/>
            </a:pPr>
            <a:r>
              <a:rPr lang="en-US" sz="1850" u="sng">
                <a:solidFill>
                  <a:schemeClr val="hlink"/>
                </a:solidFill>
                <a:hlinkClick r:id="rId5"/>
              </a:rPr>
              <a:t>SOCIAL-EMOTIONAL LEARNING: IT STARTS WITH ADULTS (VIA COMMITTEE FOR CHILDREN)</a:t>
            </a:r>
            <a:endParaRPr sz="1850"/>
          </a:p>
          <a:p>
            <a:pPr indent="-228600" lvl="0" marL="228600" rtl="0" algn="l">
              <a:lnSpc>
                <a:spcPct val="100000"/>
              </a:lnSpc>
              <a:spcBef>
                <a:spcPts val="1000"/>
              </a:spcBef>
              <a:spcAft>
                <a:spcPts val="0"/>
              </a:spcAft>
              <a:buSzPts val="1850"/>
              <a:buChar char="•"/>
            </a:pPr>
            <a:r>
              <a:rPr lang="en-US" sz="1850" u="sng">
                <a:solidFill>
                  <a:schemeClr val="hlink"/>
                </a:solidFill>
                <a:hlinkClick r:id="rId6"/>
              </a:rPr>
              <a:t>SCHOOL LEADERS’ ROLE IN EMPOWERING TEACHERS THROUGH SEL (VIA NASBE)</a:t>
            </a:r>
            <a:endParaRPr sz="1850"/>
          </a:p>
          <a:p>
            <a:pPr indent="-228600" lvl="0" marL="228600" rtl="0" algn="l">
              <a:lnSpc>
                <a:spcPct val="100000"/>
              </a:lnSpc>
              <a:spcBef>
                <a:spcPts val="1000"/>
              </a:spcBef>
              <a:spcAft>
                <a:spcPts val="0"/>
              </a:spcAft>
              <a:buSzPts val="1850"/>
              <a:buChar char="•"/>
            </a:pPr>
            <a:r>
              <a:rPr lang="en-US" sz="1850" u="sng">
                <a:solidFill>
                  <a:schemeClr val="hlink"/>
                </a:solidFill>
                <a:hlinkClick r:id="rId7"/>
              </a:rPr>
              <a:t>SEL FOR ADULTS (VIA ASCD)</a:t>
            </a:r>
            <a:endParaRPr sz="1850"/>
          </a:p>
          <a:p>
            <a:pPr indent="-228600" lvl="0" marL="228600" rtl="0" algn="l">
              <a:lnSpc>
                <a:spcPct val="100000"/>
              </a:lnSpc>
              <a:spcBef>
                <a:spcPts val="1000"/>
              </a:spcBef>
              <a:spcAft>
                <a:spcPts val="0"/>
              </a:spcAft>
              <a:buSzPts val="1850"/>
              <a:buChar char="•"/>
            </a:pPr>
            <a:r>
              <a:rPr lang="en-US" sz="1850" u="sng">
                <a:solidFill>
                  <a:schemeClr val="hlink"/>
                </a:solidFill>
                <a:hlinkClick r:id="rId8"/>
              </a:rPr>
              <a:t>STRENGTHEN ADULT SOCIAL, EMOTIONAL, AND CULTURAL COMPETENCE (VIA CASEL)</a:t>
            </a:r>
            <a:endParaRPr sz="1850"/>
          </a:p>
          <a:p>
            <a:pPr indent="-228600" lvl="0" marL="228600" rtl="0" algn="l">
              <a:lnSpc>
                <a:spcPct val="100000"/>
              </a:lnSpc>
              <a:spcBef>
                <a:spcPts val="1000"/>
              </a:spcBef>
              <a:spcAft>
                <a:spcPts val="0"/>
              </a:spcAft>
              <a:buSzPts val="1850"/>
              <a:buChar char="•"/>
            </a:pPr>
            <a:r>
              <a:rPr lang="en-US" sz="1850" u="sng">
                <a:solidFill>
                  <a:schemeClr val="hlink"/>
                </a:solidFill>
                <a:hlinkClick r:id="rId9"/>
              </a:rPr>
              <a:t>SEL TRENDS BRIEF: STRENGTHENING ADULT SEL (VIA CASEL)</a:t>
            </a:r>
            <a:endParaRPr sz="1850"/>
          </a:p>
          <a:p>
            <a:pPr indent="-228600" lvl="0" marL="228600" rtl="0" algn="l">
              <a:lnSpc>
                <a:spcPct val="100000"/>
              </a:lnSpc>
              <a:spcBef>
                <a:spcPts val="1000"/>
              </a:spcBef>
              <a:spcAft>
                <a:spcPts val="0"/>
              </a:spcAft>
              <a:buSzPts val="1850"/>
              <a:buChar char="•"/>
            </a:pPr>
            <a:r>
              <a:rPr lang="en-US" sz="1850" u="sng">
                <a:solidFill>
                  <a:schemeClr val="hlink"/>
                </a:solidFill>
                <a:hlinkClick r:id="rId10"/>
              </a:rPr>
              <a:t>5 SOCIAL-EMOTIONAL LEARNING LESSONS FOR ADULTS (VIA EDUTOPIA)</a:t>
            </a:r>
            <a:endParaRPr sz="1850"/>
          </a:p>
          <a:p>
            <a:pPr indent="-111125" lvl="0" marL="228600" rtl="0" algn="l">
              <a:lnSpc>
                <a:spcPct val="100000"/>
              </a:lnSpc>
              <a:spcBef>
                <a:spcPts val="1000"/>
              </a:spcBef>
              <a:spcAft>
                <a:spcPts val="0"/>
              </a:spcAft>
              <a:buSzPts val="1850"/>
              <a:buNone/>
            </a:pPr>
            <a:r>
              <a:t/>
            </a:r>
            <a:endParaRPr sz="185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662" name="Shape 662"/>
        <p:cNvGrpSpPr/>
        <p:nvPr/>
      </p:nvGrpSpPr>
      <p:grpSpPr>
        <a:xfrm>
          <a:off x="0" y="0"/>
          <a:ext cx="0" cy="0"/>
          <a:chOff x="0" y="0"/>
          <a:chExt cx="0" cy="0"/>
        </a:xfrm>
      </p:grpSpPr>
      <p:sp>
        <p:nvSpPr>
          <p:cNvPr id="663" name="Google Shape;663;p62"/>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664" name="Google Shape;664;p62"/>
          <p:cNvPicPr preferRelativeResize="0"/>
          <p:nvPr/>
        </p:nvPicPr>
        <p:blipFill rotWithShape="1">
          <a:blip r:embed="rId3">
            <a:alphaModFix amt="80000"/>
          </a:blip>
          <a:srcRect b="0" l="0" r="0" t="0"/>
          <a:stretch/>
        </p:blipFill>
        <p:spPr>
          <a:xfrm>
            <a:off x="0" y="-1"/>
            <a:ext cx="12192003" cy="6858001"/>
          </a:xfrm>
          <a:prstGeom prst="rect">
            <a:avLst/>
          </a:prstGeom>
          <a:noFill/>
          <a:ln>
            <a:noFill/>
          </a:ln>
        </p:spPr>
      </p:pic>
      <p:pic>
        <p:nvPicPr>
          <p:cNvPr descr="A close up of a sign&#10;&#10;Description automatically generated" id="665" name="Google Shape;665;p62"/>
          <p:cNvPicPr preferRelativeResize="0"/>
          <p:nvPr/>
        </p:nvPicPr>
        <p:blipFill rotWithShape="1">
          <a:blip r:embed="rId4">
            <a:alphaModFix/>
          </a:blip>
          <a:srcRect b="7929" l="0" r="-10" t="5352"/>
          <a:stretch/>
        </p:blipFill>
        <p:spPr>
          <a:xfrm>
            <a:off x="56445" y="70566"/>
            <a:ext cx="7366268" cy="3428987"/>
          </a:xfrm>
          <a:prstGeom prst="rect">
            <a:avLst/>
          </a:prstGeom>
          <a:noFill/>
          <a:ln>
            <a:noFill/>
          </a:ln>
        </p:spPr>
      </p:pic>
      <p:cxnSp>
        <p:nvCxnSpPr>
          <p:cNvPr id="666" name="Google Shape;666;p62"/>
          <p:cNvCxnSpPr/>
          <p:nvPr/>
        </p:nvCxnSpPr>
        <p:spPr>
          <a:xfrm flipH="1" rot="10800000">
            <a:off x="58020" y="3429000"/>
            <a:ext cx="7421138" cy="1"/>
          </a:xfrm>
          <a:prstGeom prst="straightConnector1">
            <a:avLst/>
          </a:prstGeom>
          <a:noFill/>
          <a:ln cap="sq" cmpd="sng" w="82550">
            <a:solidFill>
              <a:srgbClr val="D9D9D9"/>
            </a:solidFill>
            <a:prstDash val="solid"/>
            <a:miter lim="800000"/>
            <a:headEnd len="sm" w="sm" type="none"/>
            <a:tailEnd len="sm" w="sm" type="none"/>
          </a:ln>
        </p:spPr>
      </p:cxnSp>
      <p:sp>
        <p:nvSpPr>
          <p:cNvPr id="667" name="Google Shape;667;p62"/>
          <p:cNvSpPr/>
          <p:nvPr/>
        </p:nvSpPr>
        <p:spPr>
          <a:xfrm>
            <a:off x="7479161" y="-2"/>
            <a:ext cx="81313" cy="6858002"/>
          </a:xfrm>
          <a:prstGeom prst="rect">
            <a:avLst/>
          </a:prstGeom>
          <a:gradFill>
            <a:gsLst>
              <a:gs pos="0">
                <a:srgbClr val="BBBBBB"/>
              </a:gs>
              <a:gs pos="7000">
                <a:srgbClr val="8A8A8A"/>
              </a:gs>
              <a:gs pos="15928">
                <a:srgbClr val="B5B5B5"/>
              </a:gs>
              <a:gs pos="44260">
                <a:srgbClr val="D5D5D5"/>
              </a:gs>
              <a:gs pos="50447">
                <a:srgbClr val="E6E6E6"/>
              </a:gs>
              <a:gs pos="60158">
                <a:srgbClr val="D5D5D5"/>
              </a:gs>
              <a:gs pos="84000">
                <a:srgbClr val="B5B5B5"/>
              </a:gs>
              <a:gs pos="93000">
                <a:srgbClr val="8A8A8A"/>
              </a:gs>
              <a:gs pos="100000">
                <a:srgbClr val="BBBBB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668" name="Google Shape;668;p62"/>
          <p:cNvPicPr preferRelativeResize="0"/>
          <p:nvPr/>
        </p:nvPicPr>
        <p:blipFill rotWithShape="1">
          <a:blip r:embed="rId5">
            <a:alphaModFix/>
          </a:blip>
          <a:srcRect b="0" l="0" r="0" t="0"/>
          <a:stretch/>
        </p:blipFill>
        <p:spPr>
          <a:xfrm>
            <a:off x="0" y="0"/>
            <a:ext cx="12192000" cy="6858000"/>
          </a:xfrm>
          <a:prstGeom prst="rect">
            <a:avLst/>
          </a:prstGeom>
          <a:noFill/>
          <a:ln>
            <a:noFill/>
          </a:ln>
        </p:spPr>
      </p:pic>
      <p:pic>
        <p:nvPicPr>
          <p:cNvPr descr="A picture containing drawing&#10;&#10;Description automatically generated" id="669" name="Google Shape;669;p62"/>
          <p:cNvPicPr preferRelativeResize="0"/>
          <p:nvPr>
            <p:ph idx="1" type="body"/>
          </p:nvPr>
        </p:nvPicPr>
        <p:blipFill rotWithShape="1">
          <a:blip r:embed="rId6">
            <a:alphaModFix/>
          </a:blip>
          <a:srcRect b="545" l="0" r="2" t="7762"/>
          <a:stretch/>
        </p:blipFill>
        <p:spPr>
          <a:xfrm>
            <a:off x="1" y="3428998"/>
            <a:ext cx="7479157" cy="3429001"/>
          </a:xfrm>
          <a:prstGeom prst="rect">
            <a:avLst/>
          </a:prstGeom>
          <a:noFill/>
          <a:ln>
            <a:noFill/>
          </a:ln>
        </p:spPr>
      </p:pic>
      <p:sp>
        <p:nvSpPr>
          <p:cNvPr id="670" name="Google Shape;670;p62"/>
          <p:cNvSpPr txBox="1"/>
          <p:nvPr>
            <p:ph type="title"/>
          </p:nvPr>
        </p:nvSpPr>
        <p:spPr>
          <a:xfrm>
            <a:off x="8196408" y="640831"/>
            <a:ext cx="3352128" cy="1573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Twentieth Century"/>
              <a:buNone/>
            </a:pPr>
            <a:r>
              <a:rPr lang="en-US"/>
              <a:t>EXIT TICKET</a:t>
            </a:r>
            <a:endParaRPr/>
          </a:p>
        </p:txBody>
      </p:sp>
      <p:sp>
        <p:nvSpPr>
          <p:cNvPr id="671" name="Google Shape;671;p62"/>
          <p:cNvSpPr txBox="1"/>
          <p:nvPr/>
        </p:nvSpPr>
        <p:spPr>
          <a:xfrm>
            <a:off x="7646075" y="2113093"/>
            <a:ext cx="4303867" cy="413530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800" u="sng" cap="none">
                <a:solidFill>
                  <a:schemeClr val="dk1"/>
                </a:solidFill>
                <a:latin typeface="Twentieth Century"/>
                <a:ea typeface="Twentieth Century"/>
                <a:cs typeface="Twentieth Century"/>
                <a:sym typeface="Twentieth Century"/>
                <a:hlinkClick r:id="rId7">
                  <a:extLst>
                    <a:ext uri="{A12FA001-AC4F-418D-AE19-62706E023703}">
                      <ahyp:hlinkClr val="tx"/>
                    </a:ext>
                  </a:extLst>
                </a:hlinkClick>
              </a:rPr>
              <a:t>HTTPS://FORMS.GLE/RBVEU5TRFNBJA7RS8</a:t>
            </a:r>
            <a:endParaRPr sz="1800">
              <a:solidFill>
                <a:schemeClr val="dk1"/>
              </a:solidFill>
              <a:latin typeface="Twentieth Century"/>
              <a:ea typeface="Twentieth Century"/>
              <a:cs typeface="Twentieth Century"/>
              <a:sym typeface="Twentieth Century"/>
            </a:endParaRPr>
          </a:p>
          <a:p>
            <a:pPr indent="0" lvl="0" marL="0" marR="0" rtl="0" algn="l">
              <a:lnSpc>
                <a:spcPct val="120000"/>
              </a:lnSpc>
              <a:spcBef>
                <a:spcPts val="600"/>
              </a:spcBef>
              <a:spcAft>
                <a:spcPts val="0"/>
              </a:spcAft>
              <a:buNone/>
            </a:pPr>
            <a:r>
              <a:t/>
            </a:r>
            <a:endParaRPr sz="1800" cap="none">
              <a:solidFill>
                <a:schemeClr val="dk1"/>
              </a:solidFill>
              <a:latin typeface="Twentieth Century"/>
              <a:ea typeface="Twentieth Century"/>
              <a:cs typeface="Twentieth Century"/>
              <a:sym typeface="Twentieth Century"/>
            </a:endParaRPr>
          </a:p>
          <a:p>
            <a:pPr indent="114300" lvl="0" marL="0" marR="0" rtl="0" algn="l">
              <a:lnSpc>
                <a:spcPct val="120000"/>
              </a:lnSpc>
              <a:spcBef>
                <a:spcPts val="600"/>
              </a:spcBef>
              <a:spcAft>
                <a:spcPts val="0"/>
              </a:spcAft>
              <a:buClr>
                <a:schemeClr val="dk1"/>
              </a:buClr>
              <a:buSzPts val="1800"/>
              <a:buFont typeface="Arial"/>
              <a:buNone/>
            </a:pPr>
            <a:r>
              <a:t/>
            </a:r>
            <a:endParaRPr sz="1800" cap="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chemeClr val="lt1"/>
            </a:gs>
          </a:gsLst>
          <a:lin ang="5400000" scaled="0"/>
        </a:gradFill>
      </p:bgPr>
    </p:bg>
    <p:spTree>
      <p:nvGrpSpPr>
        <p:cNvPr id="220" name="Shape 220"/>
        <p:cNvGrpSpPr/>
        <p:nvPr/>
      </p:nvGrpSpPr>
      <p:grpSpPr>
        <a:xfrm>
          <a:off x="0" y="0"/>
          <a:ext cx="0" cy="0"/>
          <a:chOff x="0" y="0"/>
          <a:chExt cx="0" cy="0"/>
        </a:xfrm>
      </p:grpSpPr>
      <p:sp>
        <p:nvSpPr>
          <p:cNvPr id="221" name="Google Shape;221;p27"/>
          <p:cNvSpPr/>
          <p:nvPr/>
        </p:nvSpPr>
        <p:spPr>
          <a:xfrm>
            <a:off x="4059935" y="0"/>
            <a:ext cx="8132065" cy="6858000"/>
          </a:xfrm>
          <a:prstGeom prst="rect">
            <a:avLst/>
          </a:prstGeom>
          <a:gradFill>
            <a:gsLst>
              <a:gs pos="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2" name="Google Shape;222;p27"/>
          <p:cNvSpPr/>
          <p:nvPr/>
        </p:nvSpPr>
        <p:spPr>
          <a:xfrm>
            <a:off x="0" y="0"/>
            <a:ext cx="4059935" cy="6858000"/>
          </a:xfrm>
          <a:prstGeom prst="rect">
            <a:avLst/>
          </a:prstGeom>
          <a:solidFill>
            <a:srgbClr val="C41E51"/>
          </a:solidFill>
          <a:ln>
            <a:noFill/>
          </a:ln>
          <a:effectLst>
            <a:outerShdw blurRad="50800" rotWithShape="0" algn="l" dist="127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3" name="Google Shape;223;p27"/>
          <p:cNvSpPr txBox="1"/>
          <p:nvPr>
            <p:ph type="title"/>
          </p:nvPr>
        </p:nvSpPr>
        <p:spPr>
          <a:xfrm>
            <a:off x="641074" y="1588878"/>
            <a:ext cx="2844002" cy="36802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100"/>
              <a:buFont typeface="Twentieth Century"/>
              <a:buNone/>
            </a:pPr>
            <a:r>
              <a:rPr lang="en-US" sz="4100">
                <a:solidFill>
                  <a:srgbClr val="FFFFFF"/>
                </a:solidFill>
              </a:rPr>
              <a:t>OBJECTIVES</a:t>
            </a:r>
            <a:endParaRPr/>
          </a:p>
        </p:txBody>
      </p:sp>
      <p:pic>
        <p:nvPicPr>
          <p:cNvPr id="224" name="Google Shape;224;p27"/>
          <p:cNvPicPr preferRelativeResize="0"/>
          <p:nvPr/>
        </p:nvPicPr>
        <p:blipFill rotWithShape="1">
          <a:blip r:embed="rId3">
            <a:alphaModFix/>
          </a:blip>
          <a:srcRect b="77917" l="0" r="66700" t="0"/>
          <a:stretch/>
        </p:blipFill>
        <p:spPr>
          <a:xfrm>
            <a:off x="0" y="0"/>
            <a:ext cx="4059935" cy="1514475"/>
          </a:xfrm>
          <a:prstGeom prst="rect">
            <a:avLst/>
          </a:prstGeom>
          <a:noFill/>
          <a:ln>
            <a:noFill/>
          </a:ln>
        </p:spPr>
      </p:pic>
      <p:sp>
        <p:nvSpPr>
          <p:cNvPr id="225" name="Google Shape;225;p27"/>
          <p:cNvSpPr txBox="1"/>
          <p:nvPr>
            <p:ph idx="1" type="body"/>
          </p:nvPr>
        </p:nvSpPr>
        <p:spPr>
          <a:xfrm>
            <a:off x="4634794" y="1049695"/>
            <a:ext cx="6642806" cy="4758611"/>
          </a:xfrm>
          <a:prstGeom prst="rect">
            <a:avLst/>
          </a:prstGeom>
          <a:noFill/>
          <a:ln>
            <a:noFill/>
          </a:ln>
        </p:spPr>
        <p:txBody>
          <a:bodyPr anchorCtr="0" anchor="ctr" bIns="45700" lIns="91425" spcFirstLastPara="1" rIns="91425" wrap="square" tIns="45700">
            <a:noAutofit/>
          </a:bodyPr>
          <a:lstStyle/>
          <a:p>
            <a:pPr indent="-228600" lvl="0" marL="228600" rtl="0" algn="l">
              <a:lnSpc>
                <a:spcPct val="110000"/>
              </a:lnSpc>
              <a:spcBef>
                <a:spcPts val="0"/>
              </a:spcBef>
              <a:spcAft>
                <a:spcPts val="0"/>
              </a:spcAft>
              <a:buSzPts val="2000"/>
              <a:buChar char="•"/>
            </a:pPr>
            <a:r>
              <a:rPr lang="en-US"/>
              <a:t>TO UTILIZE THE CASEL COMPETENCIES IN CONJUNCTION WITH THE 8 DIMENSIONS OF WELLNESS TO DEVELOP A PERSONAL AND SCHOOL COMMUNITY CLIMATE OF HEALTH &amp; WHOLENESS</a:t>
            </a:r>
            <a:endParaRPr/>
          </a:p>
          <a:p>
            <a:pPr indent="-228600" lvl="0" marL="228600" rtl="0" algn="l">
              <a:lnSpc>
                <a:spcPct val="110000"/>
              </a:lnSpc>
              <a:spcBef>
                <a:spcPts val="1000"/>
              </a:spcBef>
              <a:spcAft>
                <a:spcPts val="0"/>
              </a:spcAft>
              <a:buSzPts val="2000"/>
              <a:buChar char="•"/>
            </a:pPr>
            <a:r>
              <a:rPr lang="en-US"/>
              <a:t>TO DEEPEN OUR UNDERSTANDING OF THE IMPORTANCE OF SELF-CARE AND MENTAL WELLNESS BY DEVELOPING SUSTAINABLE SELF-CARE PRACTICES</a:t>
            </a:r>
            <a:endParaRPr/>
          </a:p>
          <a:p>
            <a:pPr indent="-228600" lvl="0" marL="228600" rtl="0" algn="l">
              <a:lnSpc>
                <a:spcPct val="110000"/>
              </a:lnSpc>
              <a:spcBef>
                <a:spcPts val="1000"/>
              </a:spcBef>
              <a:spcAft>
                <a:spcPts val="0"/>
              </a:spcAft>
              <a:buSzPts val="2000"/>
              <a:buChar char="•"/>
            </a:pPr>
            <a:r>
              <a:rPr lang="en-US"/>
              <a:t>TO PROVIDE TOOLS TO SUPPORT YOU AND YOUR STUDENT’S SOCIAL-EMOTIONAL AND MENTAL WELL-BEING</a:t>
            </a:r>
            <a:endParaRPr/>
          </a:p>
          <a:p>
            <a:pPr indent="-228600" lvl="0" marL="228600" rtl="0" algn="l">
              <a:lnSpc>
                <a:spcPct val="110000"/>
              </a:lnSpc>
              <a:spcBef>
                <a:spcPts val="1000"/>
              </a:spcBef>
              <a:spcAft>
                <a:spcPts val="0"/>
              </a:spcAft>
              <a:buSzPts val="2000"/>
              <a:buChar char="•"/>
            </a:pPr>
            <a:r>
              <a:rPr lang="en-US"/>
              <a:t>TO ENCOURAGE MORE COGNIZANT, INTENTIONAL USAGE OF SOCIAL-EMOTIONAL LEARNING TECHNIQUES AND STRATEGIES WITH YOUR STUDENTS</a:t>
            </a:r>
            <a:endParaRPr/>
          </a:p>
          <a:p>
            <a:pPr indent="-101600" lvl="0" marL="228600" rtl="0" algn="l">
              <a:lnSpc>
                <a:spcPct val="110000"/>
              </a:lnSpc>
              <a:spcBef>
                <a:spcPts val="1000"/>
              </a:spcBef>
              <a:spcAft>
                <a:spcPts val="0"/>
              </a:spcAft>
              <a:buSzPts val="2000"/>
              <a:buNone/>
            </a:pPr>
            <a:r>
              <a:t/>
            </a:r>
            <a:endParaRPr/>
          </a:p>
        </p:txBody>
      </p:sp>
      <p:pic>
        <p:nvPicPr>
          <p:cNvPr id="226" name="Google Shape;226;p27"/>
          <p:cNvPicPr preferRelativeResize="0"/>
          <p:nvPr/>
        </p:nvPicPr>
        <p:blipFill rotWithShape="1">
          <a:blip r:embed="rId4">
            <a:alphaModFix/>
          </a:blip>
          <a:srcRect b="14148" l="78750" r="0" t="72830"/>
          <a:stretch/>
        </p:blipFill>
        <p:spPr>
          <a:xfrm>
            <a:off x="1377059" y="5962903"/>
            <a:ext cx="2590800" cy="8929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675" name="Shape 675"/>
        <p:cNvGrpSpPr/>
        <p:nvPr/>
      </p:nvGrpSpPr>
      <p:grpSpPr>
        <a:xfrm>
          <a:off x="0" y="0"/>
          <a:ext cx="0" cy="0"/>
          <a:chOff x="0" y="0"/>
          <a:chExt cx="0" cy="0"/>
        </a:xfrm>
      </p:grpSpPr>
      <p:pic>
        <p:nvPicPr>
          <p:cNvPr id="676" name="Google Shape;676;p63"/>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677" name="Google Shape;677;p6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78" name="Google Shape;678;p63"/>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679" name="Google Shape;679;p63"/>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descr="A picture containing light&#10;&#10;Description automatically generated" id="680" name="Google Shape;680;p63"/>
          <p:cNvPicPr preferRelativeResize="0"/>
          <p:nvPr/>
        </p:nvPicPr>
        <p:blipFill rotWithShape="1">
          <a:blip r:embed="rId5">
            <a:alphaModFix/>
          </a:blip>
          <a:srcRect b="0" l="0" r="0" t="0"/>
          <a:stretch/>
        </p:blipFill>
        <p:spPr>
          <a:xfrm>
            <a:off x="4453215" y="1029373"/>
            <a:ext cx="3285330" cy="3285330"/>
          </a:xfrm>
          <a:prstGeom prst="roundRect">
            <a:avLst>
              <a:gd fmla="val 5301" name="adj"/>
            </a:avLst>
          </a:prstGeom>
          <a:noFill/>
          <a:ln cap="sq" cmpd="sng" w="82550">
            <a:solidFill>
              <a:srgbClr val="EAEAEA"/>
            </a:solidFill>
            <a:prstDash val="solid"/>
            <a:miter lim="800000"/>
            <a:headEnd len="sm" w="sm" type="none"/>
            <a:tailEnd len="sm" w="sm" type="none"/>
          </a:ln>
        </p:spPr>
      </p:pic>
      <p:pic>
        <p:nvPicPr>
          <p:cNvPr id="681" name="Google Shape;681;p63"/>
          <p:cNvPicPr preferRelativeResize="0"/>
          <p:nvPr/>
        </p:nvPicPr>
        <p:blipFill rotWithShape="1">
          <a:blip r:embed="rId4">
            <a:alphaModFix/>
          </a:blip>
          <a:srcRect b="55478" l="0" r="0" t="0"/>
          <a:stretch/>
        </p:blipFill>
        <p:spPr>
          <a:xfrm>
            <a:off x="-2607" y="0"/>
            <a:ext cx="12192000" cy="3053351"/>
          </a:xfrm>
          <a:prstGeom prst="rect">
            <a:avLst/>
          </a:prstGeom>
          <a:noFill/>
          <a:ln>
            <a:noFill/>
          </a:ln>
        </p:spPr>
      </p:pic>
      <p:pic>
        <p:nvPicPr>
          <p:cNvPr id="682" name="Google Shape;682;p63"/>
          <p:cNvPicPr preferRelativeResize="0"/>
          <p:nvPr/>
        </p:nvPicPr>
        <p:blipFill rotWithShape="1">
          <a:blip r:embed="rId4">
            <a:alphaModFix/>
          </a:blip>
          <a:srcRect b="0" l="69764" r="0" t="46543"/>
          <a:stretch/>
        </p:blipFill>
        <p:spPr>
          <a:xfrm>
            <a:off x="8500434" y="3191932"/>
            <a:ext cx="3686351" cy="3666067"/>
          </a:xfrm>
          <a:prstGeom prst="rect">
            <a:avLst/>
          </a:prstGeom>
          <a:noFill/>
          <a:ln>
            <a:noFill/>
          </a:ln>
        </p:spPr>
      </p:pic>
      <p:sp>
        <p:nvSpPr>
          <p:cNvPr id="683" name="Google Shape;683;p63"/>
          <p:cNvSpPr txBox="1"/>
          <p:nvPr>
            <p:ph type="title"/>
          </p:nvPr>
        </p:nvSpPr>
        <p:spPr>
          <a:xfrm>
            <a:off x="635211" y="4562855"/>
            <a:ext cx="10916365" cy="113755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Twentieth Century"/>
              <a:buNone/>
            </a:pPr>
            <a:r>
              <a:rPr lang="en-US" sz="3700"/>
              <a:t>THANK YOU FOR ALL YOUR COMMITMENT AND </a:t>
            </a:r>
            <a:br>
              <a:rPr lang="en-US" sz="3700"/>
            </a:br>
            <a:r>
              <a:rPr lang="en-US" sz="3700"/>
              <a:t>HARD WORK  </a:t>
            </a:r>
            <a:endParaRPr/>
          </a:p>
        </p:txBody>
      </p:sp>
      <p:sp>
        <p:nvSpPr>
          <p:cNvPr id="684" name="Google Shape;684;p63"/>
          <p:cNvSpPr txBox="1"/>
          <p:nvPr>
            <p:ph idx="1" type="body"/>
          </p:nvPr>
        </p:nvSpPr>
        <p:spPr>
          <a:xfrm>
            <a:off x="635211" y="5700410"/>
            <a:ext cx="10916365" cy="515834"/>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SzPts val="2200"/>
              <a:buNone/>
            </a:pPr>
            <a:r>
              <a:rPr lang="en-US" sz="2200">
                <a:solidFill>
                  <a:srgbClr val="595959"/>
                </a:solidFill>
              </a:rPr>
              <a:t>LET'S STAY HEALTHY TOGETHER.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8"/>
          <p:cNvPicPr preferRelativeResize="0"/>
          <p:nvPr/>
        </p:nvPicPr>
        <p:blipFill>
          <a:blip r:embed="rId3">
            <a:alphaModFix/>
          </a:blip>
          <a:stretch>
            <a:fillRect/>
          </a:stretch>
        </p:blipFill>
        <p:spPr>
          <a:xfrm>
            <a:off x="152400" y="152400"/>
            <a:ext cx="11650132" cy="6553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237" name="Shape 237"/>
        <p:cNvGrpSpPr/>
        <p:nvPr/>
      </p:nvGrpSpPr>
      <p:grpSpPr>
        <a:xfrm>
          <a:off x="0" y="0"/>
          <a:ext cx="0" cy="0"/>
          <a:chOff x="0" y="0"/>
          <a:chExt cx="0" cy="0"/>
        </a:xfrm>
      </p:grpSpPr>
      <p:pic>
        <p:nvPicPr>
          <p:cNvPr id="238" name="Google Shape;238;p29"/>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239" name="Google Shape;239;p2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40" name="Google Shape;240;p29"/>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241" name="Google Shape;241;p29"/>
          <p:cNvPicPr preferRelativeResize="0"/>
          <p:nvPr/>
        </p:nvPicPr>
        <p:blipFill rotWithShape="1">
          <a:blip r:embed="rId3">
            <a:alphaModFix amt="80000"/>
          </a:blip>
          <a:srcRect b="0" l="0" r="0" t="0"/>
          <a:stretch/>
        </p:blipFill>
        <p:spPr>
          <a:xfrm>
            <a:off x="0" y="-1"/>
            <a:ext cx="12192003" cy="6858001"/>
          </a:xfrm>
          <a:prstGeom prst="rect">
            <a:avLst/>
          </a:prstGeom>
          <a:noFill/>
          <a:ln>
            <a:noFill/>
          </a:ln>
        </p:spPr>
      </p:pic>
      <p:sp>
        <p:nvSpPr>
          <p:cNvPr id="242" name="Google Shape;242;p29"/>
          <p:cNvSpPr/>
          <p:nvPr/>
        </p:nvSpPr>
        <p:spPr>
          <a:xfrm>
            <a:off x="643463" y="635245"/>
            <a:ext cx="6909478" cy="5613156"/>
          </a:xfrm>
          <a:prstGeom prst="roundRect">
            <a:avLst>
              <a:gd fmla="val 2274" name="adj"/>
            </a:avLst>
          </a:prstGeom>
          <a:solidFill>
            <a:srgbClr val="FFFFFF"/>
          </a:solidFill>
          <a:ln cap="sq" cmpd="sng" w="82550">
            <a:solidFill>
              <a:srgbClr val="EAEA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picture containing arthropod, animal, invertebrate&#10;&#10;Description automatically generated" id="243" name="Google Shape;243;p29"/>
          <p:cNvPicPr preferRelativeResize="0"/>
          <p:nvPr/>
        </p:nvPicPr>
        <p:blipFill rotWithShape="1">
          <a:blip r:embed="rId5">
            <a:alphaModFix/>
          </a:blip>
          <a:srcRect b="0" l="0" r="0" t="0"/>
          <a:stretch/>
        </p:blipFill>
        <p:spPr>
          <a:xfrm>
            <a:off x="807186" y="1783349"/>
            <a:ext cx="3209144" cy="3316945"/>
          </a:xfrm>
          <a:prstGeom prst="roundRect">
            <a:avLst>
              <a:gd fmla="val 5301" name="adj"/>
            </a:avLst>
          </a:prstGeom>
          <a:noFill/>
          <a:ln>
            <a:noFill/>
          </a:ln>
        </p:spPr>
      </p:pic>
      <p:pic>
        <p:nvPicPr>
          <p:cNvPr id="244" name="Google Shape;244;p29"/>
          <p:cNvPicPr preferRelativeResize="0"/>
          <p:nvPr/>
        </p:nvPicPr>
        <p:blipFill rotWithShape="1">
          <a:blip r:embed="rId6">
            <a:alphaModFix/>
          </a:blip>
          <a:srcRect b="0" l="0" r="0" t="0"/>
          <a:stretch/>
        </p:blipFill>
        <p:spPr>
          <a:xfrm>
            <a:off x="4180059" y="2218098"/>
            <a:ext cx="3209153" cy="2447447"/>
          </a:xfrm>
          <a:prstGeom prst="roundRect">
            <a:avLst>
              <a:gd fmla="val 5301" name="adj"/>
            </a:avLst>
          </a:prstGeom>
          <a:noFill/>
          <a:ln>
            <a:noFill/>
          </a:ln>
        </p:spPr>
      </p:pic>
      <p:pic>
        <p:nvPicPr>
          <p:cNvPr id="245" name="Google Shape;245;p2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46" name="Google Shape;246;p29"/>
          <p:cNvSpPr txBox="1"/>
          <p:nvPr>
            <p:ph idx="4294967295" type="title"/>
          </p:nvPr>
        </p:nvSpPr>
        <p:spPr>
          <a:xfrm>
            <a:off x="8196408" y="640831"/>
            <a:ext cx="3352128" cy="15738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100"/>
              <a:buFont typeface="Twentieth Century"/>
              <a:buNone/>
            </a:pPr>
            <a:r>
              <a:rPr lang="en-US" sz="3100"/>
              <a:t>MENTAL WELLNESS</a:t>
            </a:r>
            <a:br>
              <a:rPr lang="en-US" sz="3100"/>
            </a:br>
            <a:r>
              <a:rPr lang="en-US" sz="3100"/>
              <a:t>VS. </a:t>
            </a:r>
            <a:br>
              <a:rPr lang="en-US" sz="3100"/>
            </a:br>
            <a:r>
              <a:rPr lang="en-US" sz="3100"/>
              <a:t>MENTAL ILLNESS</a:t>
            </a:r>
            <a:endParaRPr/>
          </a:p>
        </p:txBody>
      </p:sp>
      <p:sp>
        <p:nvSpPr>
          <p:cNvPr id="247" name="Google Shape;247;p29"/>
          <p:cNvSpPr txBox="1"/>
          <p:nvPr>
            <p:ph idx="4294967295" type="body"/>
          </p:nvPr>
        </p:nvSpPr>
        <p:spPr>
          <a:xfrm>
            <a:off x="8196408" y="2367092"/>
            <a:ext cx="3352128" cy="3881309"/>
          </a:xfrm>
          <a:prstGeom prst="rect">
            <a:avLst/>
          </a:prstGeom>
          <a:noFill/>
          <a:ln>
            <a:noFill/>
          </a:ln>
        </p:spPr>
        <p:txBody>
          <a:bodyPr anchorCtr="0" anchor="t" bIns="45700" lIns="91425" spcFirstLastPara="1" rIns="91425" wrap="square" tIns="45700">
            <a:noAutofit/>
          </a:bodyPr>
          <a:lstStyle/>
          <a:p>
            <a:pPr indent="-215900" lvl="0" marL="228600" rtl="0" algn="l">
              <a:lnSpc>
                <a:spcPct val="120000"/>
              </a:lnSpc>
              <a:spcBef>
                <a:spcPts val="0"/>
              </a:spcBef>
              <a:spcAft>
                <a:spcPts val="0"/>
              </a:spcAft>
              <a:buSzPts val="1800"/>
              <a:buChar char="•"/>
            </a:pPr>
            <a:r>
              <a:rPr lang="en-US" sz="1800"/>
              <a:t>“MENTAL HEALTH” AND “MENTAL ILLNESS” ARE INCREASINGLY BEING USED AS IF THEY MEAN THE SAME THING, BUT THEY DO NOT.</a:t>
            </a:r>
            <a:endParaRPr sz="1800"/>
          </a:p>
          <a:p>
            <a:pPr indent="0" lvl="0" marL="228600" rtl="0" algn="l">
              <a:lnSpc>
                <a:spcPct val="120000"/>
              </a:lnSpc>
              <a:spcBef>
                <a:spcPts val="0"/>
              </a:spcBef>
              <a:spcAft>
                <a:spcPts val="0"/>
              </a:spcAft>
              <a:buNone/>
            </a:pPr>
            <a:r>
              <a:t/>
            </a:r>
            <a:endParaRPr sz="1800"/>
          </a:p>
          <a:p>
            <a:pPr indent="-215900" lvl="0" marL="228600" rtl="0" algn="l">
              <a:lnSpc>
                <a:spcPct val="120000"/>
              </a:lnSpc>
              <a:spcBef>
                <a:spcPts val="1000"/>
              </a:spcBef>
              <a:spcAft>
                <a:spcPts val="0"/>
              </a:spcAft>
              <a:buSzPts val="1800"/>
              <a:buChar char="•"/>
            </a:pPr>
            <a:r>
              <a:rPr b="1" lang="en-US" sz="1800"/>
              <a:t>EVERYONE HAS </a:t>
            </a:r>
            <a:r>
              <a:rPr b="1" lang="en-US" sz="1800" u="sng"/>
              <a:t>MENTAL HEALTH</a:t>
            </a:r>
            <a:r>
              <a:rPr b="1" lang="en-US" sz="1800"/>
              <a:t>, JUST LIKE EVERYONE HAS HEALTH.</a:t>
            </a:r>
            <a:br>
              <a:rPr b="1" lang="en-US" sz="1800"/>
            </a:br>
            <a:endParaRPr b="1"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252" name="Shape 252"/>
        <p:cNvGrpSpPr/>
        <p:nvPr/>
      </p:nvGrpSpPr>
      <p:grpSpPr>
        <a:xfrm>
          <a:off x="0" y="0"/>
          <a:ext cx="0" cy="0"/>
          <a:chOff x="0" y="0"/>
          <a:chExt cx="0" cy="0"/>
        </a:xfrm>
      </p:grpSpPr>
      <p:sp>
        <p:nvSpPr>
          <p:cNvPr id="253" name="Google Shape;253;p30"/>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254" name="Google Shape;254;p30"/>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descr="A picture containing sitting, table, food, standing&#10;&#10;Description automatically generated" id="255" name="Google Shape;255;p30"/>
          <p:cNvPicPr preferRelativeResize="0"/>
          <p:nvPr/>
        </p:nvPicPr>
        <p:blipFill rotWithShape="1">
          <a:blip r:embed="rId4">
            <a:alphaModFix/>
          </a:blip>
          <a:srcRect b="-1" l="26485" r="0" t="0"/>
          <a:stretch/>
        </p:blipFill>
        <p:spPr>
          <a:xfrm>
            <a:off x="1" y="10"/>
            <a:ext cx="7452681" cy="6857990"/>
          </a:xfrm>
          <a:prstGeom prst="rect">
            <a:avLst/>
          </a:prstGeom>
          <a:noFill/>
          <a:ln>
            <a:noFill/>
          </a:ln>
        </p:spPr>
      </p:pic>
      <p:cxnSp>
        <p:nvCxnSpPr>
          <p:cNvPr id="256" name="Google Shape;256;p30"/>
          <p:cNvCxnSpPr/>
          <p:nvPr/>
        </p:nvCxnSpPr>
        <p:spPr>
          <a:xfrm>
            <a:off x="7508202" y="0"/>
            <a:ext cx="0" cy="6858000"/>
          </a:xfrm>
          <a:prstGeom prst="straightConnector1">
            <a:avLst/>
          </a:prstGeom>
          <a:noFill/>
          <a:ln cap="sq" cmpd="sng" w="82550">
            <a:solidFill>
              <a:srgbClr val="D9D9D9"/>
            </a:solidFill>
            <a:prstDash val="solid"/>
            <a:miter lim="800000"/>
            <a:headEnd len="sm" w="sm" type="none"/>
            <a:tailEnd len="sm" w="sm" type="none"/>
          </a:ln>
        </p:spPr>
      </p:cxnSp>
      <p:pic>
        <p:nvPicPr>
          <p:cNvPr id="257" name="Google Shape;257;p30"/>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258" name="Google Shape;258;p30"/>
          <p:cNvSpPr txBox="1"/>
          <p:nvPr>
            <p:ph type="title"/>
          </p:nvPr>
        </p:nvSpPr>
        <p:spPr>
          <a:xfrm>
            <a:off x="8196408" y="640831"/>
            <a:ext cx="3352128" cy="1573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Twentieth Century"/>
              <a:buNone/>
            </a:pPr>
            <a:r>
              <a:rPr lang="en-US"/>
              <a:t>WHAT IS WELLNESS?</a:t>
            </a:r>
            <a:endParaRPr/>
          </a:p>
        </p:txBody>
      </p:sp>
      <p:sp>
        <p:nvSpPr>
          <p:cNvPr id="259" name="Google Shape;259;p30"/>
          <p:cNvSpPr txBox="1"/>
          <p:nvPr>
            <p:ph idx="1" type="body"/>
          </p:nvPr>
        </p:nvSpPr>
        <p:spPr>
          <a:xfrm>
            <a:off x="8196408" y="2367092"/>
            <a:ext cx="3352128" cy="3881309"/>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800"/>
              <a:buChar char="•"/>
            </a:pPr>
            <a:r>
              <a:rPr b="1" lang="en-US" sz="1800"/>
              <a:t>WELLNESS</a:t>
            </a:r>
            <a:r>
              <a:rPr lang="en-US" sz="1800"/>
              <a:t> IS A CONSCIOUS, DELIBERATE PROCESS THAT REQUIRES A PERSON BECOME AWARE OF AND MAKE CHOICES FOR A MORE SATISFYING LIFESTYLE</a:t>
            </a:r>
            <a:endParaRPr/>
          </a:p>
          <a:p>
            <a:pPr indent="-228600" lvl="0" marL="228600" rtl="0" algn="l">
              <a:lnSpc>
                <a:spcPct val="100000"/>
              </a:lnSpc>
              <a:spcBef>
                <a:spcPts val="1000"/>
              </a:spcBef>
              <a:spcAft>
                <a:spcPts val="0"/>
              </a:spcAft>
              <a:buSzPts val="1800"/>
              <a:buChar char="•"/>
            </a:pPr>
            <a:r>
              <a:rPr b="1" lang="en-US" sz="1800"/>
              <a:t>THE PATHWAY TO WELLNESS </a:t>
            </a:r>
            <a:r>
              <a:rPr lang="en-US" sz="1800"/>
              <a:t>IS A DEEPLY PERSONAL AND UNIQUE PROCESS OF REGAINING BALANCE WHEN ONE EXPERIENCES ILLNESS, CRISIS, AND/OR TRAUMA.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264" name="Shape 264"/>
        <p:cNvGrpSpPr/>
        <p:nvPr/>
      </p:nvGrpSpPr>
      <p:grpSpPr>
        <a:xfrm>
          <a:off x="0" y="0"/>
          <a:ext cx="0" cy="0"/>
          <a:chOff x="0" y="0"/>
          <a:chExt cx="0" cy="0"/>
        </a:xfrm>
      </p:grpSpPr>
      <p:sp>
        <p:nvSpPr>
          <p:cNvPr id="265" name="Google Shape;265;p31"/>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266" name="Google Shape;266;p31"/>
          <p:cNvPicPr preferRelativeResize="0"/>
          <p:nvPr/>
        </p:nvPicPr>
        <p:blipFill rotWithShape="1">
          <a:blip r:embed="rId3">
            <a:alphaModFix/>
          </a:blip>
          <a:srcRect b="0" l="0" r="0" t="0"/>
          <a:stretch/>
        </p:blipFill>
        <p:spPr>
          <a:xfrm>
            <a:off x="0" y="-1"/>
            <a:ext cx="12192003" cy="6858001"/>
          </a:xfrm>
          <a:prstGeom prst="rect">
            <a:avLst/>
          </a:prstGeom>
          <a:noFill/>
          <a:ln>
            <a:noFill/>
          </a:ln>
        </p:spPr>
      </p:pic>
      <p:pic>
        <p:nvPicPr>
          <p:cNvPr id="267" name="Google Shape;267;p31"/>
          <p:cNvPicPr preferRelativeResize="0"/>
          <p:nvPr/>
        </p:nvPicPr>
        <p:blipFill rotWithShape="1">
          <a:blip r:embed="rId4">
            <a:alphaModFix/>
          </a:blip>
          <a:srcRect b="1" l="22611" r="24524" t="0"/>
          <a:stretch/>
        </p:blipFill>
        <p:spPr>
          <a:xfrm>
            <a:off x="1" y="10"/>
            <a:ext cx="7552944" cy="6857990"/>
          </a:xfrm>
          <a:prstGeom prst="rect">
            <a:avLst/>
          </a:prstGeom>
          <a:noFill/>
          <a:ln>
            <a:noFill/>
          </a:ln>
        </p:spPr>
      </p:pic>
      <p:cxnSp>
        <p:nvCxnSpPr>
          <p:cNvPr id="268" name="Google Shape;268;p31"/>
          <p:cNvCxnSpPr/>
          <p:nvPr/>
        </p:nvCxnSpPr>
        <p:spPr>
          <a:xfrm>
            <a:off x="7508202" y="0"/>
            <a:ext cx="0" cy="6858000"/>
          </a:xfrm>
          <a:prstGeom prst="straightConnector1">
            <a:avLst/>
          </a:prstGeom>
          <a:noFill/>
          <a:ln cap="sq" cmpd="sng" w="82550">
            <a:solidFill>
              <a:srgbClr val="D9D9D9"/>
            </a:solidFill>
            <a:prstDash val="solid"/>
            <a:miter lim="800000"/>
            <a:headEnd len="sm" w="sm" type="none"/>
            <a:tailEnd len="sm" w="sm" type="none"/>
          </a:ln>
        </p:spPr>
      </p:cxnSp>
      <p:pic>
        <p:nvPicPr>
          <p:cNvPr id="269" name="Google Shape;269;p31"/>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270" name="Google Shape;270;p31"/>
          <p:cNvSpPr txBox="1"/>
          <p:nvPr>
            <p:ph type="title"/>
          </p:nvPr>
        </p:nvSpPr>
        <p:spPr>
          <a:xfrm>
            <a:off x="8196408" y="640831"/>
            <a:ext cx="3352128" cy="1573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Twentieth Century"/>
              <a:buNone/>
            </a:pPr>
            <a:r>
              <a:rPr lang="en-US"/>
              <a:t>EIGHT DIMENSIONS OF WELLNESS</a:t>
            </a:r>
            <a:endParaRPr/>
          </a:p>
        </p:txBody>
      </p:sp>
      <p:pic>
        <p:nvPicPr>
          <p:cNvPr descr="A picture containing accessory&#10;&#10;Description automatically generated" id="271" name="Google Shape;271;p31"/>
          <p:cNvPicPr preferRelativeResize="0"/>
          <p:nvPr>
            <p:ph idx="1" type="body"/>
          </p:nvPr>
        </p:nvPicPr>
        <p:blipFill rotWithShape="1">
          <a:blip r:embed="rId6">
            <a:alphaModFix/>
          </a:blip>
          <a:srcRect b="0" l="0" r="0" t="0"/>
          <a:stretch/>
        </p:blipFill>
        <p:spPr>
          <a:xfrm>
            <a:off x="8196263" y="2417332"/>
            <a:ext cx="3352800" cy="3199512"/>
          </a:xfrm>
          <a:prstGeom prst="rect">
            <a:avLst/>
          </a:prstGeom>
          <a:noFill/>
          <a:ln>
            <a:noFill/>
          </a:ln>
        </p:spPr>
      </p:pic>
      <p:sp>
        <p:nvSpPr>
          <p:cNvPr id="272" name="Google Shape;272;p31"/>
          <p:cNvSpPr txBox="1"/>
          <p:nvPr/>
        </p:nvSpPr>
        <p:spPr>
          <a:xfrm>
            <a:off x="8196263" y="5293963"/>
            <a:ext cx="3352800"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C7EE"/>
            </a:gs>
            <a:gs pos="100000">
              <a:srgbClr val="87ABDA"/>
            </a:gs>
          </a:gsLst>
          <a:lin ang="5400000" scaled="0"/>
        </a:gradFill>
      </p:bgPr>
    </p:bg>
    <p:spTree>
      <p:nvGrpSpPr>
        <p:cNvPr id="277" name="Shape 277"/>
        <p:cNvGrpSpPr/>
        <p:nvPr/>
      </p:nvGrpSpPr>
      <p:grpSpPr>
        <a:xfrm>
          <a:off x="0" y="0"/>
          <a:ext cx="0" cy="0"/>
          <a:chOff x="0" y="0"/>
          <a:chExt cx="0" cy="0"/>
        </a:xfrm>
      </p:grpSpPr>
      <p:pic>
        <p:nvPicPr>
          <p:cNvPr id="278" name="Google Shape;278;p32"/>
          <p:cNvPicPr preferRelativeResize="0"/>
          <p:nvPr/>
        </p:nvPicPr>
        <p:blipFill rotWithShape="1">
          <a:blip r:embed="rId3">
            <a:alphaModFix amt="80000"/>
          </a:blip>
          <a:srcRect b="0" l="0" r="0" t="0"/>
          <a:stretch/>
        </p:blipFill>
        <p:spPr>
          <a:xfrm>
            <a:off x="0" y="0"/>
            <a:ext cx="12192003" cy="6858001"/>
          </a:xfrm>
          <a:prstGeom prst="rect">
            <a:avLst/>
          </a:prstGeom>
          <a:noFill/>
          <a:ln>
            <a:noFill/>
          </a:ln>
        </p:spPr>
      </p:pic>
      <p:pic>
        <p:nvPicPr>
          <p:cNvPr id="279" name="Google Shape;279;p3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80" name="Google Shape;280;p32"/>
          <p:cNvSpPr/>
          <p:nvPr/>
        </p:nvSpPr>
        <p:spPr>
          <a:xfrm>
            <a:off x="0" y="0"/>
            <a:ext cx="12192000" cy="6858000"/>
          </a:xfrm>
          <a:prstGeom prst="rect">
            <a:avLst/>
          </a:prstGeom>
          <a:gradFill>
            <a:gsLst>
              <a:gs pos="0">
                <a:srgbClr val="EAC7EE"/>
              </a:gs>
              <a:gs pos="100000">
                <a:srgbClr val="87ABD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281" name="Google Shape;281;p32"/>
          <p:cNvPicPr preferRelativeResize="0"/>
          <p:nvPr/>
        </p:nvPicPr>
        <p:blipFill rotWithShape="1">
          <a:blip r:embed="rId3">
            <a:alphaModFix/>
          </a:blip>
          <a:srcRect b="0" l="0" r="0" t="0"/>
          <a:stretch/>
        </p:blipFill>
        <p:spPr>
          <a:xfrm>
            <a:off x="0" y="-1"/>
            <a:ext cx="12192003" cy="6858001"/>
          </a:xfrm>
          <a:prstGeom prst="rect">
            <a:avLst/>
          </a:prstGeom>
          <a:noFill/>
          <a:ln>
            <a:noFill/>
          </a:ln>
        </p:spPr>
      </p:pic>
      <p:sp>
        <p:nvSpPr>
          <p:cNvPr id="282" name="Google Shape;282;p32"/>
          <p:cNvSpPr txBox="1"/>
          <p:nvPr/>
        </p:nvSpPr>
        <p:spPr>
          <a:xfrm>
            <a:off x="5001784" y="1550736"/>
            <a:ext cx="6136151" cy="46638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b="1" lang="en-US" sz="1600" cap="none">
                <a:solidFill>
                  <a:schemeClr val="dk1"/>
                </a:solidFill>
                <a:latin typeface="Twentieth Century"/>
                <a:ea typeface="Twentieth Century"/>
                <a:cs typeface="Twentieth Century"/>
                <a:sym typeface="Twentieth Century"/>
              </a:rPr>
              <a:t>ADULT SEL</a:t>
            </a:r>
            <a:r>
              <a:rPr lang="en-US" sz="1600" cap="none">
                <a:solidFill>
                  <a:schemeClr val="dk1"/>
                </a:solidFill>
                <a:latin typeface="Twentieth Century"/>
                <a:ea typeface="Twentieth Century"/>
                <a:cs typeface="Twentieth Century"/>
                <a:sym typeface="Twentieth Century"/>
              </a:rPr>
              <a:t> IS THE PROCESS OF HELPING EDUCATORS BUILD THEIR EXPERTISE AND SKILLS TO LEAD SOCIAL EMOTIONAL LEARNING INITIATIVES. IT ALSO INVOLVES CULTIVATING ADULTS’ OWN SOCIAL AND EMOTIONAL COMPETENCIES. </a:t>
            </a:r>
            <a:endParaRPr sz="1800">
              <a:solidFill>
                <a:schemeClr val="dk1"/>
              </a:solidFill>
              <a:latin typeface="Twentieth Century"/>
              <a:ea typeface="Twentieth Century"/>
              <a:cs typeface="Twentieth Century"/>
              <a:sym typeface="Twentieth Century"/>
            </a:endParaRPr>
          </a:p>
          <a:p>
            <a:pPr indent="0" lvl="0" marL="0" marR="0" rtl="0" algn="l">
              <a:lnSpc>
                <a:spcPct val="110000"/>
              </a:lnSpc>
              <a:spcBef>
                <a:spcPts val="600"/>
              </a:spcBef>
              <a:spcAft>
                <a:spcPts val="0"/>
              </a:spcAft>
              <a:buNone/>
            </a:pPr>
            <a:r>
              <a:t/>
            </a:r>
            <a:endParaRPr sz="1600" cap="none">
              <a:solidFill>
                <a:schemeClr val="dk1"/>
              </a:solidFill>
              <a:latin typeface="Twentieth Century"/>
              <a:ea typeface="Twentieth Century"/>
              <a:cs typeface="Twentieth Century"/>
              <a:sym typeface="Twentieth Century"/>
            </a:endParaRPr>
          </a:p>
          <a:p>
            <a:pPr indent="0" lvl="0" marL="0" marR="0" rtl="0" algn="l">
              <a:lnSpc>
                <a:spcPct val="110000"/>
              </a:lnSpc>
              <a:spcBef>
                <a:spcPts val="600"/>
              </a:spcBef>
              <a:spcAft>
                <a:spcPts val="0"/>
              </a:spcAft>
              <a:buNone/>
            </a:pPr>
            <a:r>
              <a:rPr lang="en-US" sz="1600" cap="none">
                <a:solidFill>
                  <a:schemeClr val="dk1"/>
                </a:solidFill>
                <a:latin typeface="Twentieth Century"/>
                <a:ea typeface="Twentieth Century"/>
                <a:cs typeface="Twentieth Century"/>
                <a:sym typeface="Twentieth Century"/>
              </a:rPr>
              <a:t>ADULTS SHOULD: </a:t>
            </a:r>
            <a:endParaRPr sz="1800">
              <a:solidFill>
                <a:schemeClr val="dk1"/>
              </a:solidFill>
              <a:latin typeface="Twentieth Century"/>
              <a:ea typeface="Twentieth Century"/>
              <a:cs typeface="Twentieth Century"/>
              <a:sym typeface="Twentieth Century"/>
            </a:endParaRPr>
          </a:p>
          <a:p>
            <a:pPr indent="-228600" lvl="1" marL="800100" marR="0" rtl="0" algn="l">
              <a:lnSpc>
                <a:spcPct val="110000"/>
              </a:lnSpc>
              <a:spcBef>
                <a:spcPts val="600"/>
              </a:spcBef>
              <a:spcAft>
                <a:spcPts val="0"/>
              </a:spcAft>
              <a:buClr>
                <a:schemeClr val="dk1"/>
              </a:buClr>
              <a:buSzPts val="1600"/>
              <a:buFont typeface="Arial"/>
              <a:buChar char="•"/>
            </a:pPr>
            <a:r>
              <a:rPr b="0" i="0" lang="en-US" sz="1600" u="none" cap="none" strike="noStrike">
                <a:solidFill>
                  <a:schemeClr val="dk1"/>
                </a:solidFill>
                <a:latin typeface="Twentieth Century"/>
                <a:ea typeface="Twentieth Century"/>
                <a:cs typeface="Twentieth Century"/>
                <a:sym typeface="Twentieth Century"/>
              </a:rPr>
              <a:t>POSITIVELY MODEL PROSOCIAL BEHAVIORS, LABEL EMOTIONS, AND DEMONSTRATE EMPATHY, POSITIVE RELATIONSHIPS, SOCIAL AWARENESS, AND SELF-AWARENESS TO STUDENTS</a:t>
            </a:r>
            <a:endParaRPr/>
          </a:p>
          <a:p>
            <a:pPr indent="-228600" lvl="1" marL="800100" marR="0" rtl="0" algn="l">
              <a:lnSpc>
                <a:spcPct val="110000"/>
              </a:lnSpc>
              <a:spcBef>
                <a:spcPts val="600"/>
              </a:spcBef>
              <a:spcAft>
                <a:spcPts val="0"/>
              </a:spcAft>
              <a:buClr>
                <a:schemeClr val="dk1"/>
              </a:buClr>
              <a:buSzPts val="1600"/>
              <a:buFont typeface="Arial"/>
              <a:buChar char="•"/>
            </a:pPr>
            <a:r>
              <a:rPr b="0" i="0" lang="en-US" sz="1600" u="none" cap="none" strike="noStrike">
                <a:solidFill>
                  <a:schemeClr val="dk1"/>
                </a:solidFill>
                <a:latin typeface="Twentieth Century"/>
                <a:ea typeface="Twentieth Century"/>
                <a:cs typeface="Twentieth Century"/>
                <a:sym typeface="Twentieth Century"/>
              </a:rPr>
              <a:t>PARTICIPATE IN SELF-CARE PRACTICES TO COPE WITH STRESS AND MANAGE THEIR OWN EMOTIONS</a:t>
            </a:r>
            <a:endParaRPr/>
          </a:p>
          <a:p>
            <a:pPr indent="-228600" lvl="1" marL="800100" marR="0" rtl="0" algn="l">
              <a:lnSpc>
                <a:spcPct val="110000"/>
              </a:lnSpc>
              <a:spcBef>
                <a:spcPts val="600"/>
              </a:spcBef>
              <a:spcAft>
                <a:spcPts val="0"/>
              </a:spcAft>
              <a:buClr>
                <a:schemeClr val="dk1"/>
              </a:buClr>
              <a:buSzPts val="1600"/>
              <a:buFont typeface="Arial"/>
              <a:buChar char="•"/>
            </a:pPr>
            <a:r>
              <a:rPr b="0" i="0" lang="en-US" sz="1600" u="none" cap="none" strike="noStrike">
                <a:solidFill>
                  <a:schemeClr val="dk1"/>
                </a:solidFill>
                <a:latin typeface="Twentieth Century"/>
                <a:ea typeface="Twentieth Century"/>
                <a:cs typeface="Twentieth Century"/>
                <a:sym typeface="Twentieth Century"/>
              </a:rPr>
              <a:t>RECEIVE ENVIRONMENTAL SUPPORT AND LEADERSHIP INVESTMENT TO CULTIVATE THEIR OWN SEL SKILLS TO FEEL SUPPORTED, EMPOWERED AND VALUED</a:t>
            </a:r>
            <a:endParaRPr/>
          </a:p>
          <a:p>
            <a:pPr indent="88900" lvl="0" marL="0" marR="0" rtl="0" algn="l">
              <a:lnSpc>
                <a:spcPct val="110000"/>
              </a:lnSpc>
              <a:spcBef>
                <a:spcPts val="600"/>
              </a:spcBef>
              <a:spcAft>
                <a:spcPts val="0"/>
              </a:spcAft>
              <a:buClr>
                <a:schemeClr val="dk1"/>
              </a:buClr>
              <a:buSzPts val="1400"/>
              <a:buFont typeface="Arial"/>
              <a:buNone/>
            </a:pPr>
            <a:r>
              <a:t/>
            </a:r>
            <a:endParaRPr sz="1400" cap="none">
              <a:solidFill>
                <a:schemeClr val="dk1"/>
              </a:solidFill>
              <a:latin typeface="Twentieth Century"/>
              <a:ea typeface="Twentieth Century"/>
              <a:cs typeface="Twentieth Century"/>
              <a:sym typeface="Twentieth Century"/>
            </a:endParaRPr>
          </a:p>
        </p:txBody>
      </p:sp>
      <p:pic>
        <p:nvPicPr>
          <p:cNvPr descr="A group of people around each other&#10;&#10;Description automatically generated" id="283" name="Google Shape;283;p32"/>
          <p:cNvPicPr preferRelativeResize="0"/>
          <p:nvPr/>
        </p:nvPicPr>
        <p:blipFill rotWithShape="1">
          <a:blip r:embed="rId5">
            <a:alphaModFix/>
          </a:blip>
          <a:srcRect b="0" l="0" r="0" t="0"/>
          <a:stretch/>
        </p:blipFill>
        <p:spPr>
          <a:xfrm>
            <a:off x="643464" y="2287772"/>
            <a:ext cx="3995592" cy="2257509"/>
          </a:xfrm>
          <a:prstGeom prst="roundRect">
            <a:avLst>
              <a:gd fmla="val 5301" name="adj"/>
            </a:avLst>
          </a:prstGeom>
          <a:noFill/>
          <a:ln cap="sq" cmpd="sng" w="82550">
            <a:solidFill>
              <a:srgbClr val="EAEAEA"/>
            </a:solidFill>
            <a:prstDash val="solid"/>
            <a:miter lim="800000"/>
            <a:headEnd len="sm" w="sm" type="none"/>
            <a:tailEnd len="sm" w="sm" type="none"/>
          </a:ln>
        </p:spPr>
      </p:pic>
      <p:pic>
        <p:nvPicPr>
          <p:cNvPr id="284" name="Google Shape;284;p3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85" name="Google Shape;285;p32"/>
          <p:cNvSpPr txBox="1"/>
          <p:nvPr>
            <p:ph type="title"/>
          </p:nvPr>
        </p:nvSpPr>
        <p:spPr>
          <a:xfrm>
            <a:off x="5155520" y="177359"/>
            <a:ext cx="5855416"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Twentieth Century"/>
              <a:buNone/>
            </a:pPr>
            <a:r>
              <a:rPr lang="en-US"/>
              <a:t>WHAT IS ADULT SEL?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