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5143500" cx="9144000"/>
  <p:notesSz cx="6858000" cy="9144000"/>
  <p:embeddedFontLst>
    <p:embeddedFont>
      <p:font typeface="Caveat"/>
      <p:regular r:id="rId45"/>
      <p:bold r:id="rId46"/>
    </p:embeddedFont>
    <p:embeddedFont>
      <p:font typeface="Bad Script"/>
      <p:regular r:id="rId47"/>
    </p:embeddedFont>
    <p:embeddedFont>
      <p:font typeface="Roboto Medium"/>
      <p:regular r:id="rId48"/>
      <p:bold r:id="rId49"/>
      <p:italic r:id="rId50"/>
      <p:boldItalic r:id="rId51"/>
    </p:embeddedFont>
    <p:embeddedFont>
      <p:font typeface="Comfortaa Regular"/>
      <p:regular r:id="rId52"/>
      <p:bold r:id="rId53"/>
    </p:embeddedFont>
    <p:embeddedFont>
      <p:font typeface="Pacifico"/>
      <p:regular r:id="rId54"/>
    </p:embeddedFont>
    <p:embeddedFont>
      <p:font typeface="Ultra"/>
      <p:regular r:id="rId55"/>
    </p:embeddedFont>
    <p:embeddedFont>
      <p:font typeface="Amatic SC"/>
      <p:regular r:id="rId56"/>
      <p:bold r:id="rId57"/>
    </p:embeddedFont>
    <p:embeddedFont>
      <p:font typeface="Lobster"/>
      <p:regular r:id="rId58"/>
    </p:embeddedFont>
    <p:embeddedFont>
      <p:font typeface="Lato"/>
      <p:regular r:id="rId59"/>
      <p:bold r:id="rId60"/>
      <p:italic r:id="rId61"/>
      <p:boldItalic r:id="rId62"/>
    </p:embeddedFont>
    <p:embeddedFont>
      <p:font typeface="Satisfy"/>
      <p:regular r:id="rId63"/>
    </p:embeddedFont>
    <p:embeddedFont>
      <p:font typeface="Bree Serif"/>
      <p:regular r:id="rId64"/>
    </p:embeddedFont>
    <p:embeddedFont>
      <p:font typeface="Comfortaa"/>
      <p:regular r:id="rId65"/>
      <p:bold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67" roundtripDataSignature="AMtx7mghCJY1Ks9DodMPYOb3WRotOk9N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Caveat-bold.fntdata"/><Relationship Id="rId45" Type="http://schemas.openxmlformats.org/officeDocument/2006/relationships/font" Target="fonts/Caveat-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Medium-regular.fntdata"/><Relationship Id="rId47" Type="http://schemas.openxmlformats.org/officeDocument/2006/relationships/font" Target="fonts/BadScript-regular.fntdata"/><Relationship Id="rId49" Type="http://schemas.openxmlformats.org/officeDocument/2006/relationships/font" Target="fonts/RobotoMedium-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Lato-boldItalic.fntdata"/><Relationship Id="rId61" Type="http://schemas.openxmlformats.org/officeDocument/2006/relationships/font" Target="fonts/Lato-italic.fntdata"/><Relationship Id="rId20" Type="http://schemas.openxmlformats.org/officeDocument/2006/relationships/slide" Target="slides/slide15.xml"/><Relationship Id="rId64" Type="http://schemas.openxmlformats.org/officeDocument/2006/relationships/font" Target="fonts/BreeSerif-regular.fntdata"/><Relationship Id="rId63" Type="http://schemas.openxmlformats.org/officeDocument/2006/relationships/font" Target="fonts/Satisfy-regular.fntdata"/><Relationship Id="rId22" Type="http://schemas.openxmlformats.org/officeDocument/2006/relationships/slide" Target="slides/slide17.xml"/><Relationship Id="rId66" Type="http://schemas.openxmlformats.org/officeDocument/2006/relationships/font" Target="fonts/Comfortaa-bold.fntdata"/><Relationship Id="rId21" Type="http://schemas.openxmlformats.org/officeDocument/2006/relationships/slide" Target="slides/slide16.xml"/><Relationship Id="rId65" Type="http://schemas.openxmlformats.org/officeDocument/2006/relationships/font" Target="fonts/Comfortaa-regular.fntdata"/><Relationship Id="rId24" Type="http://schemas.openxmlformats.org/officeDocument/2006/relationships/slide" Target="slides/slide19.xml"/><Relationship Id="rId23" Type="http://schemas.openxmlformats.org/officeDocument/2006/relationships/slide" Target="slides/slide18.xml"/><Relationship Id="rId67" Type="http://customschemas.google.com/relationships/presentationmetadata" Target="metadata"/><Relationship Id="rId60" Type="http://schemas.openxmlformats.org/officeDocument/2006/relationships/font" Target="fonts/Lato-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Medium-boldItalic.fntdata"/><Relationship Id="rId50" Type="http://schemas.openxmlformats.org/officeDocument/2006/relationships/font" Target="fonts/RobotoMedium-italic.fntdata"/><Relationship Id="rId53" Type="http://schemas.openxmlformats.org/officeDocument/2006/relationships/font" Target="fonts/ComfortaaRegular-bold.fntdata"/><Relationship Id="rId52" Type="http://schemas.openxmlformats.org/officeDocument/2006/relationships/font" Target="fonts/ComfortaaRegular-regular.fntdata"/><Relationship Id="rId11" Type="http://schemas.openxmlformats.org/officeDocument/2006/relationships/slide" Target="slides/slide6.xml"/><Relationship Id="rId55" Type="http://schemas.openxmlformats.org/officeDocument/2006/relationships/font" Target="fonts/Ultra-regular.fntdata"/><Relationship Id="rId10" Type="http://schemas.openxmlformats.org/officeDocument/2006/relationships/slide" Target="slides/slide5.xml"/><Relationship Id="rId54" Type="http://schemas.openxmlformats.org/officeDocument/2006/relationships/font" Target="fonts/Pacifico-regular.fntdata"/><Relationship Id="rId13" Type="http://schemas.openxmlformats.org/officeDocument/2006/relationships/slide" Target="slides/slide8.xml"/><Relationship Id="rId57" Type="http://schemas.openxmlformats.org/officeDocument/2006/relationships/font" Target="fonts/AmaticSC-bold.fntdata"/><Relationship Id="rId12" Type="http://schemas.openxmlformats.org/officeDocument/2006/relationships/slide" Target="slides/slide7.xml"/><Relationship Id="rId56" Type="http://schemas.openxmlformats.org/officeDocument/2006/relationships/font" Target="fonts/AmaticSC-regular.fntdata"/><Relationship Id="rId15" Type="http://schemas.openxmlformats.org/officeDocument/2006/relationships/slide" Target="slides/slide10.xml"/><Relationship Id="rId59" Type="http://schemas.openxmlformats.org/officeDocument/2006/relationships/font" Target="fonts/Lato-regular.fntdata"/><Relationship Id="rId14" Type="http://schemas.openxmlformats.org/officeDocument/2006/relationships/slide" Target="slides/slide9.xml"/><Relationship Id="rId58" Type="http://schemas.openxmlformats.org/officeDocument/2006/relationships/font" Target="fonts/Lobster-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 name="Google Shape;5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b="1"/>
          </a:p>
          <a:p>
            <a:pPr indent="-298450" lvl="0" marL="457200" rtl="0" algn="l">
              <a:lnSpc>
                <a:spcPct val="100000"/>
              </a:lnSpc>
              <a:spcBef>
                <a:spcPts val="0"/>
              </a:spcBef>
              <a:spcAft>
                <a:spcPts val="0"/>
              </a:spcAft>
              <a:buSzPts val="1100"/>
              <a:buChar char="●"/>
            </a:pPr>
            <a:r>
              <a:rPr b="1" lang="en"/>
              <a:t>El maestro debe elegir el guión correcto a continuación para los alumnos de los que están hablando ...</a:t>
            </a:r>
            <a:endParaRPr b="1"/>
          </a:p>
          <a:p>
            <a:pPr indent="-298450" lvl="0" marL="457200" rtl="0" algn="l">
              <a:lnSpc>
                <a:spcPct val="100000"/>
              </a:lnSpc>
              <a:spcBef>
                <a:spcPts val="0"/>
              </a:spcBef>
              <a:spcAft>
                <a:spcPts val="0"/>
              </a:spcAft>
              <a:buSzPts val="1100"/>
              <a:buChar char="●"/>
            </a:pPr>
            <a:r>
              <a:rPr b="1" lang="en"/>
              <a:t>Bienvenido de nuevo a la promoción de 2021, último año, lo planificará para el futuro después de la graduación. Continuarás investigando universidades y postularte a la universidad. Continuará pensando en sus carreras y en la educación que se requiere. También pasará por el proceso de ayuda financiera para universidades y escuelas profesionales.</a:t>
            </a:r>
            <a:endParaRPr b="1"/>
          </a:p>
          <a:p>
            <a:pPr indent="-298450" lvl="0" marL="457200" rtl="0" algn="l">
              <a:lnSpc>
                <a:spcPct val="100000"/>
              </a:lnSpc>
              <a:spcBef>
                <a:spcPts val="0"/>
              </a:spcBef>
              <a:spcAft>
                <a:spcPts val="0"/>
              </a:spcAft>
              <a:buSzPts val="1100"/>
              <a:buChar char="●"/>
            </a:pPr>
            <a:r>
              <a:rPr b="1" lang="en"/>
              <a:t>Bienvenido de nuevo a la promoción de 2022 - tercer año - probablemente su año académico más desafiante. Tienes horarios completos con Inglés o Desarrollo, Álgebra 2 e Historia. También tomará su SAT y continuará su exploración de carreras y búsqueda de universidades.</a:t>
            </a:r>
            <a:endParaRPr b="1"/>
          </a:p>
          <a:p>
            <a:pPr indent="-298450" lvl="0" marL="457200" rtl="0" algn="l">
              <a:lnSpc>
                <a:spcPct val="100000"/>
              </a:lnSpc>
              <a:spcBef>
                <a:spcPts val="0"/>
              </a:spcBef>
              <a:spcAft>
                <a:spcPts val="0"/>
              </a:spcAft>
              <a:buSzPts val="1100"/>
              <a:buChar char="●"/>
            </a:pPr>
            <a:r>
              <a:rPr b="1" lang="en"/>
              <a:t>Bienvenido de nuevo a la promoción de 2021 - Estudiantes de segundo año - Ya no eres nuevo en la escuela secundaria. Su segundo año podría estar lleno de nuevas metas basadas en lo que aprendió el año pasado. Tienes un calendario completo de requisitos de graduación y debes comenzar a explorar carreras y posibles especializaciones en la universidad, y comenzar a buscar universidades que te puedan interesar.</a:t>
            </a:r>
            <a:endParaRPr b="1"/>
          </a:p>
          <a:p>
            <a:pPr indent="-298450" lvl="0" marL="457200" rtl="0" algn="l">
              <a:lnSpc>
                <a:spcPct val="100000"/>
              </a:lnSpc>
              <a:spcBef>
                <a:spcPts val="0"/>
              </a:spcBef>
              <a:spcAft>
                <a:spcPts val="0"/>
              </a:spcAft>
              <a:buSzPts val="1100"/>
              <a:buChar char="●"/>
            </a:pPr>
            <a:r>
              <a:rPr b="1" lang="en"/>
              <a:t>Bienvenido Freshman - Clase de 2024 - ¡Estamos muy emocionados de que comience este viaje! Tiene un nuevo comienzo académicamente. Cada calificación final y actividad futura mejoran su solicitud a la universidad. Que tenga un año gratificante lleno de muchos éxitos sobre los que construir a lo largo de la escuela secundaria</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Ahora seamos interactivos. Saque sus teléfonos y vaya al sitio web en la pantalla o escanee el código de barras y responda las preguntas de la encuesta en vivo.</a:t>
            </a:r>
            <a:endParaRPr sz="1300"/>
          </a:p>
          <a:p>
            <a:pPr indent="0" lvl="0" marL="0" rtl="0" algn="l">
              <a:spcBef>
                <a:spcPts val="0"/>
              </a:spcBef>
              <a:spcAft>
                <a:spcPts val="0"/>
              </a:spcAft>
              <a:buClr>
                <a:schemeClr val="dk1"/>
              </a:buClr>
              <a:buSzPts val="1100"/>
              <a:buFont typeface="Arial"/>
              <a:buNone/>
            </a:pPr>
            <a:r>
              <a:rPr lang="en">
                <a:solidFill>
                  <a:schemeClr val="dk1"/>
                </a:solidFill>
              </a:rPr>
              <a:t>📣 Esta es la diapositiva de interacción de Slido, no la elimine.</a:t>
            </a:r>
            <a:br>
              <a:rPr lang="en">
                <a:solidFill>
                  <a:schemeClr val="dk1"/>
                </a:solidFill>
              </a:rPr>
            </a:br>
            <a:r>
              <a:rPr lang="en">
                <a:solidFill>
                  <a:schemeClr val="dk1"/>
                </a:solidFill>
              </a:rPr>
              <a:t>✅ Haga clic en “Slido' y la encuesta se iniciará automáticamente cuando llegue a esta diapositiva.</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Nuestra segunda competencia es la autogestión</a:t>
            </a:r>
            <a:endParaRPr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300"/>
              <a:t>Si bien esta nueva situación no es ideal, le brinda más libertad para trabajar cuando se siente más productivo. Debe asistir a la escuela en sus días asignados y sus horarios de clase asignados, pero tendrá que trabajar y completar sus asignaciones en casa. Tómese el tiempo para hacer un plan sobre cómo y cuándo completará su trabajo. Tienes la oportunidad de estar a cargo de ti mismo. Es un gran nivel de responsabilidad de adultos y universitarios. ¡Lo tienes!</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Lorennys García sugirió hacer una agenda. Es fácil hacer una plantilla de una agenda en Google Docs o Google Slides. También puede usar el calendario de Google para todas sus clases y otras responsabilidades fuera de la escuela.</a:t>
            </a:r>
            <a:endParaRPr sz="1300"/>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Google Shape;15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Ok, saque sus teléfonos y responda la pregunta # 2 de la encuesta. ¿Está interesado en utilizar el calendario de Google?</a:t>
            </a:r>
            <a:endParaRPr sz="1300"/>
          </a:p>
          <a:p>
            <a:pPr indent="0" lvl="0" marL="0" rtl="0" algn="l">
              <a:spcBef>
                <a:spcPts val="0"/>
              </a:spcBef>
              <a:spcAft>
                <a:spcPts val="0"/>
              </a:spcAft>
              <a:buSzPts val="1100"/>
              <a:buNone/>
            </a:pPr>
            <a:r>
              <a:rPr lang="en">
                <a:solidFill>
                  <a:schemeClr val="dk1"/>
                </a:solidFill>
              </a:rPr>
              <a:t>📣 Esta es la diapositiva de interacción de Slido, no la elimine.</a:t>
            </a:r>
            <a:br>
              <a:rPr lang="en">
                <a:solidFill>
                  <a:schemeClr val="dk1"/>
                </a:solidFill>
              </a:rPr>
            </a:br>
            <a:r>
              <a:rPr lang="en">
                <a:solidFill>
                  <a:schemeClr val="dk1"/>
                </a:solidFill>
              </a:rPr>
              <a:t>✅ Haga clic en “Slido' y la encuesta se iniciará automáticamente cuando llegue a esta diapositiva.</a:t>
            </a:r>
            <a:endParaRPr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La autogestión a cualquier edad puede resultar difícil porque las emociones son REALES (enfatice). Incluso como adultos, las emociones pueden dominarnos a veces. La ira, la frustración, el enfado, la vergüenza, el amor y el odio son solo algunas de las emociones que puede sentir en un momento dado. Pero la forma en que los maneja marca la diferencia entre un resultado positivo o un resultado negativo.</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300"/>
              <a:t>[el maestro debe leer la cita de la diapositiva]</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Intenta recordar esta cita la próxima vez que te encuentres en una situación con alguien (un amigo, un compañero de clase, un maestro, un enemigo) y creas que TIENES que ponerlos en su lugar, ya sea física o verbalmente. ¡LA ÚNICA PERSONA QUE PUEDE CONTROLAR ES USTED! PERÍODO.</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00">
                <a:solidFill>
                  <a:schemeClr val="dk1"/>
                </a:solidFill>
              </a:rPr>
              <a:t>La competencia #3 es la conciencia social.</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300">
                <a:solidFill>
                  <a:schemeClr val="dk1"/>
                </a:solidFill>
              </a:rPr>
              <a:t>La conciencia social es nuestra capacidad para comprender las emociones y experiencias de los demás. Incluye la comprensión de personas de diferentes religiones, culturas, edades y habilidades.</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300">
                <a:solidFill>
                  <a:schemeClr val="dk1"/>
                </a:solidFill>
              </a:rPr>
              <a:t>¿No le gustaría tener una persona con conciencia social como jefe, compañero de trabajo, maestro o amigo?</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300">
                <a:solidFill>
                  <a:schemeClr val="dk1"/>
                </a:solidFill>
              </a:rPr>
              <a:t> </a:t>
            </a:r>
            <a:endParaRPr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300"/>
              <a:t>La escuela virtual te da la oportunidad de practicar la conciencia social. Sea sensible a cómo se sienten sus compañeros y a sus profesores. Practica la compasión. Piense en el compañero de clase que podría necesitar ayuda para traducir las tareas.</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Tus profesores están aprendiendo una forma completamente nueva de enseñar. Muchas veces no podrán verle la cara para poder comprobar si comprende. Encienda el audio y el video en sus encuentros, si es posible; arriesgarse. De lo contrario, utilice el chat para hacer preguntas y demostrar que comprende o no comprende.</a:t>
            </a:r>
            <a:endParaRPr sz="1300"/>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300"/>
              <a:t>Todo el mundo habla de distanciamiento social. Mantener nuestros 6 pies de distancia física nos mantendrá saludables, pero podemos conectarnos socialmente. Espero que se tome el tiempo de conectarse con sus amigos, sus consejeros y el personal de la escuela. Nacemos con una necesidad de conexión. La falta de una conexión social significativa puede tener un impacto negativo en nuestra salud y bienestar. Además, la investigación muestra que la conexión social es un amortiguador contra el estrés.</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Maestra, llamando directamente a la clase: ¿Qué piensan todos? ¿Hay algún compañero al que puedas ayudar? ¿Cómo puede conectarse de manera significativa con los demás durante este tiempo? ¿Puedes ayudar a tu maestro, a ti mismo y a tus compañeros involucrándote y estableciendo conexiones con otros?</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¡Todos se beneficiarán!</a:t>
            </a:r>
            <a:endParaRPr sz="1300"/>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La cuarta competencia del aprendizaje socioemocional son las habilidades de relación.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[el profesor lee la diapositiva]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Veamos un video que nos explicará por qué las habilidades de relación son tan importantes y esenciales para nuestra vida diaria.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(haga clic en la siguiente diapositiva para ver el video)</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 name="Google Shape;6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Sabemos que podría estar nervioso por volver. Estás bombardeado con noticias sobre COVID-19. Ha habido muchos cambios en el proceso de los SAT. Es posible que no desee utilizar Google Meet y no esté seguro acerca de Google Classroom, Google Slides y Google Drive. También puede estar preocupado por terminar la escuela desde casa, incluso las solicitudes para la universidad.</a:t>
            </a:r>
            <a:endParaRPr sz="13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Siempre que alguien escucha, proyecto de grupo, casi de inmediato se pueden escuchar los murmullos de decepción en el aula. Puedes pensar, "¡¿Por qué mi maestro me castigaría así ?!" Simple ... para desarrollar habilidades para relacionarse. El trabajo en grupo se siente como el meme de esta diapositiva. Incluso de adultos, algunos se estremecen cuando escuchan "proyecto grupal". Pero la conclusión es que se necesita mucho trabajo para funcionar de manera efectiva en un grupo y lo preparará absolutamente para su futura carrera o trabajo.</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[El maestro debe leer el cuadro amarillo dentro de la diapositiva]</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Asegúrese de ver los consejos haciendo clic en el meme. Puede guardar la página en sus favoritos en su navegador de Internet.</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Las habilidades para relacionarse juegan un papel importante en la forma en que interactúa con el mundo fuera del entorno escolar. Puede ayudarlo a que lo contraten para el trabajo de sus sueños (y mantener ese trabajo), ganar una beca, hacer nuevos amigos y tener relaciones saludables con sus seres queridos.</a:t>
            </a:r>
            <a:endParaRPr sz="13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300"/>
              <a:t>Cuando usamos la relación mundial, a menudo pensamos en ella en términos de algo que haces con otras personas. Sin embargo, la construcción de relaciones comienza hacia adentro. ¡Empieza dentro de ti! Para crear relaciones saludables con los demás, primero debe desarrollar una relación saludable con usted mismo. Si no puede tratarse bien, ¿por qué alguien más ...</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Uno de cada tres adolescentes en los EE. UU. Es víctima de abuso emocional, físico o sexual por parte de su pareja, una cifra que supera con creces otros tipos de violencia juvenil. Las investigaciones muestran que 1 de cada 10 estudiantes de secundaria ha experimentado violencia por parte de alguien con quien están saliendo. En su pantalla, puede hacer clic en el enlace para obtener recursos sobre este tema.</a:t>
            </a:r>
            <a:endParaRPr sz="1300"/>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38100" rtl="0" algn="l">
              <a:lnSpc>
                <a:spcPct val="128571"/>
              </a:lnSpc>
              <a:spcBef>
                <a:spcPts val="0"/>
              </a:spcBef>
              <a:spcAft>
                <a:spcPts val="0"/>
              </a:spcAft>
              <a:buClr>
                <a:schemeClr val="dk1"/>
              </a:buClr>
              <a:buSzPts val="1100"/>
              <a:buFont typeface="Arial"/>
              <a:buNone/>
            </a:pPr>
            <a:r>
              <a:rPr lang="en" sz="1200">
                <a:solidFill>
                  <a:srgbClr val="202124"/>
                </a:solidFill>
                <a:highlight>
                  <a:srgbClr val="F8F9FA"/>
                </a:highlight>
              </a:rPr>
              <a:t>[El maestro debe leer la diapositiva]</a:t>
            </a:r>
            <a:endParaRPr sz="1200">
              <a:solidFill>
                <a:srgbClr val="202124"/>
              </a:solidFill>
              <a:highlight>
                <a:srgbClr val="F8F9FA"/>
              </a:highlight>
            </a:endParaRPr>
          </a:p>
          <a:p>
            <a:pPr indent="0" lvl="0" marL="0" rtl="0" algn="l">
              <a:lnSpc>
                <a:spcPct val="100000"/>
              </a:lnSpc>
              <a:spcBef>
                <a:spcPts val="0"/>
              </a:spcBef>
              <a:spcAft>
                <a:spcPts val="0"/>
              </a:spcAft>
              <a:buSzPts val="1100"/>
              <a:buNone/>
            </a:pPr>
            <a:r>
              <a:t/>
            </a:r>
            <a:endParaRPr sz="1200">
              <a:solidFill>
                <a:srgbClr val="202124"/>
              </a:solidFill>
              <a:highlight>
                <a:srgbClr val="F8F9FA"/>
              </a:highlight>
            </a:endParaRPr>
          </a:p>
          <a:p>
            <a:pPr indent="0" lvl="0" marL="0" rtl="0" algn="l">
              <a:lnSpc>
                <a:spcPct val="100000"/>
              </a:lnSpc>
              <a:spcBef>
                <a:spcPts val="0"/>
              </a:spcBef>
              <a:spcAft>
                <a:spcPts val="0"/>
              </a:spcAft>
              <a:buSzPts val="1100"/>
              <a:buNone/>
            </a:pPr>
            <a:r>
              <a:rPr lang="en" sz="1200">
                <a:solidFill>
                  <a:srgbClr val="202124"/>
                </a:solidFill>
                <a:highlight>
                  <a:srgbClr val="F8F9FA"/>
                </a:highlight>
              </a:rPr>
              <a:t>Pedir ayuda no es una debilidad… repito. PEDIR AYUDA NO ES SIGNO DE DEBILIDAD. ¡Es realmente el último signo de fuerza! Pedir ayuda requiere algunas habilidades socioemocionales que discutimos hoy:</a:t>
            </a:r>
            <a:endParaRPr>
              <a:solidFill>
                <a:schemeClr val="dk1"/>
              </a:solidFill>
            </a:endParaRPr>
          </a:p>
          <a:p>
            <a:pPr indent="0" lvl="0" marL="0" rtl="0" algn="l">
              <a:lnSpc>
                <a:spcPct val="100000"/>
              </a:lnSpc>
              <a:spcBef>
                <a:spcPts val="0"/>
              </a:spcBef>
              <a:spcAft>
                <a:spcPts val="0"/>
              </a:spcAft>
              <a:buSzPts val="1100"/>
              <a:buNone/>
            </a:pPr>
            <a:r>
              <a:t/>
            </a:r>
            <a:endParaRPr sz="1300"/>
          </a:p>
          <a:p>
            <a:pPr indent="-311150" lvl="0" marL="457200" marR="38100" rtl="0" algn="l">
              <a:lnSpc>
                <a:spcPct val="100000"/>
              </a:lnSpc>
              <a:spcBef>
                <a:spcPts val="0"/>
              </a:spcBef>
              <a:spcAft>
                <a:spcPts val="0"/>
              </a:spcAft>
              <a:buSzPts val="1300"/>
              <a:buAutoNum type="arabicPeriod"/>
            </a:pPr>
            <a:r>
              <a:rPr lang="en" sz="1300">
                <a:solidFill>
                  <a:srgbClr val="202124"/>
                </a:solidFill>
                <a:highlight>
                  <a:srgbClr val="F8F9FA"/>
                </a:highlight>
              </a:rPr>
              <a:t>Autoconciencia: la capacidad de reconocerte a ti mismo. No tengo las herramientas para hacer esto solo,</a:t>
            </a:r>
            <a:endParaRPr sz="1300">
              <a:solidFill>
                <a:srgbClr val="202124"/>
              </a:solidFill>
              <a:highlight>
                <a:srgbClr val="F8F9FA"/>
              </a:highlight>
            </a:endParaRPr>
          </a:p>
          <a:p>
            <a:pPr indent="-317500" lvl="0" marL="457200" rtl="0" algn="l">
              <a:lnSpc>
                <a:spcPct val="100000"/>
              </a:lnSpc>
              <a:spcBef>
                <a:spcPts val="0"/>
              </a:spcBef>
              <a:spcAft>
                <a:spcPts val="0"/>
              </a:spcAft>
              <a:buSzPts val="1400"/>
              <a:buAutoNum type="arabicPeriod"/>
            </a:pPr>
            <a:r>
              <a:rPr lang="en" sz="1300">
                <a:solidFill>
                  <a:srgbClr val="202124"/>
                </a:solidFill>
                <a:highlight>
                  <a:srgbClr val="F8F9FA"/>
                </a:highlight>
              </a:rPr>
              <a:t>Conciencia social: la capacidad de reconocer quién muestra empatía hacia usted, y</a:t>
            </a:r>
            <a:endParaRPr sz="1300">
              <a:solidFill>
                <a:srgbClr val="202124"/>
              </a:solidFill>
              <a:highlight>
                <a:srgbClr val="F8F9FA"/>
              </a:highlight>
            </a:endParaRPr>
          </a:p>
          <a:p>
            <a:pPr indent="-311150" lvl="0" marL="457200" rtl="0" algn="l">
              <a:lnSpc>
                <a:spcPct val="100000"/>
              </a:lnSpc>
              <a:spcBef>
                <a:spcPts val="0"/>
              </a:spcBef>
              <a:spcAft>
                <a:spcPts val="0"/>
              </a:spcAft>
              <a:buSzPts val="1300"/>
              <a:buAutoNum type="arabicPeriod"/>
            </a:pPr>
            <a:r>
              <a:rPr lang="en" sz="1300"/>
              <a:t>Habilidades de relación: la capacidad de establecer una conexión significativa con alguien de manera respetuosa.</a:t>
            </a:r>
            <a:endParaRPr sz="1300"/>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t>Nuestra última competencia es la toma de decisiones responsable.</a:t>
            </a:r>
            <a:endParaRPr sz="1200"/>
          </a:p>
          <a:p>
            <a:pPr indent="0" lvl="0" marL="0" rtl="0" algn="l">
              <a:lnSpc>
                <a:spcPct val="100000"/>
              </a:lnSpc>
              <a:spcBef>
                <a:spcPts val="0"/>
              </a:spcBef>
              <a:spcAft>
                <a:spcPts val="0"/>
              </a:spcAft>
              <a:buClr>
                <a:schemeClr val="dk1"/>
              </a:buClr>
              <a:buSzPts val="1100"/>
              <a:buFont typeface="Arial"/>
              <a:buNone/>
            </a:pPr>
            <a:r>
              <a:t/>
            </a:r>
            <a:endParaRPr sz="1200"/>
          </a:p>
          <a:p>
            <a:pPr indent="0" lvl="0" marL="0" rtl="0" algn="l">
              <a:lnSpc>
                <a:spcPct val="100000"/>
              </a:lnSpc>
              <a:spcBef>
                <a:spcPts val="0"/>
              </a:spcBef>
              <a:spcAft>
                <a:spcPts val="0"/>
              </a:spcAft>
              <a:buClr>
                <a:schemeClr val="dk1"/>
              </a:buClr>
              <a:buSzPts val="1100"/>
              <a:buFont typeface="Arial"/>
              <a:buNone/>
            </a:pPr>
            <a:r>
              <a:rPr lang="en" sz="1200"/>
              <a:t>Tu cerebro participa en un proceso constante de desarrollo. Su corteza prefrontal continúa desarrollándose hasta mediados o finales de los veinte. Esta área es responsable de habilidades como planificar, priorizar y controlar impulsos. Debido a que estas habilidades aún se están desarrollando, es más probable que se involucre en comportamientos de riesgo sin considerar los resultados potenciales de sus decisiones. ¡Imagina eso! Dicho esto, los adultos no esperan que seas perfecto todo el tiempo ... sin embargo, esperamos que trates de detenerte y pensar primero antes de tomar una decisión.</a:t>
            </a:r>
            <a:endParaRPr sz="1200"/>
          </a:p>
          <a:p>
            <a:pPr indent="0" lvl="0" marL="0" rtl="0" algn="l">
              <a:lnSpc>
                <a:spcPct val="100000"/>
              </a:lnSpc>
              <a:spcBef>
                <a:spcPts val="0"/>
              </a:spcBef>
              <a:spcAft>
                <a:spcPts val="0"/>
              </a:spcAft>
              <a:buSzPts val="1100"/>
              <a:buNone/>
            </a:pPr>
            <a:r>
              <a:t/>
            </a:r>
            <a:endParaRPr sz="1200"/>
          </a:p>
          <a:p>
            <a:pPr indent="0" lvl="0" marL="0" rtl="0" algn="l">
              <a:lnSpc>
                <a:spcPct val="100000"/>
              </a:lnSpc>
              <a:spcBef>
                <a:spcPts val="0"/>
              </a:spcBef>
              <a:spcAft>
                <a:spcPts val="0"/>
              </a:spcAft>
              <a:buSzPts val="1100"/>
              <a:buNone/>
            </a:pPr>
            <a:r>
              <a:t/>
            </a:r>
            <a:endParaRP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300"/>
              <a:t>Escuchemos cómo Kayla tuvo problemas con el aprendizaje remoto.</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[el profesor lee o reproduce un audio de burbuja naranja]</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Creo que muchos de ustedes pueden compartir los sentimientos de Kayla de que es difícil despertarse para unirse a una clase en la computadora y comenzar la escuela a tiempo. Parte de la toma de decisiones responsable implica tomar mejores decisiones la noche antes de la escuela o la mañana libre. Quizás debas ceñirte a la hora de dormir. Apague su teléfono o juegos a una hora determinada.</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[el maestro debe posar para los estudiantes…. ¿Qué más podemos hacer?]</a:t>
            </a:r>
            <a:endParaRPr sz="1300"/>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Teacher should read slide.</a:t>
            </a:r>
            <a:endParaRPr sz="13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300"/>
              <a:t>A continuación, presentamos cinco pasos sencillos que puede seguir para fortalecer sus habilidades de toma de decisiones.</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[El maestro debe leer todos los pasos]</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Puede hablar con su consejero y maestros para que lo ayuden con todos estos pasos.</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Personas mayores, tienen tantas decisiones importantes este año. Será fundamental que se acerque a alguien a quien respete para obtener ayuda. Tal vez quieras hablar con un adulto que tenga una carrera que te interese seguir. Habla con tu consejero. Lea sus correos electrónicos y recursos compartidos en Google Classroom.</a:t>
            </a:r>
            <a:endParaRPr sz="1300"/>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300"/>
              <a:t>[El maestro debe comenzar leyendo la diapositiva]</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No todo sale como esperamos, pero adoptar un enfoque más reflexivo de sus acciones aumentará la probabilidad de obtener resultados positivos.</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No podemos controlar todo (todos han aprendido esta dura lección con la propagación de COVID-19), pero podemos controlar nuestras acciones (usar una máscara, lavarnos las manos y distanciarnos físicamente mientras trabajamos para frenar la propagación).</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300"/>
              <a:t>¡Pero te apoyamos!</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Nuestra escuela está siempre disponible para ayudarlo a sentirse cómodo. Los consejeros escolares están disponibles para apoyarlo con cualquier inquietud académica, social o personal que pueda tener. Al final de la presentación, verá cómo contactarlos virtualmente mientras estamos fuera del edificio de la escuela. Es posible que el personal de su escuela no tenga ningún superpoder para hacer desaparecer los problemas, pero podemos ayudarlo con herramientas para hacer frente y asistirlo con sus necesidades académicas, sociales / emocionales, universitarias y profesionales.</a:t>
            </a:r>
            <a:endParaRPr sz="1300"/>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 name="Google Shape;287;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300"/>
              <a:t>[El maestro debe comenzar leyendo el texto rojo en la parte superior de la diapositiva]</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Escuchemos lo que experimentó Iamdra.</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[El profesor debe leer la burbuja naranja o hacer clic para reproducir la grabación de audio]</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Las amistades, el trabajo, la salud, la comida, la diversión, el sueño, el trabajo escolar y la familia son partes importantes de su vida. Lamdra se dio cuenta de esto, tenía que tomar decisiones sobre el trabajo y el trabajo escolar. ¡Tú también puedes hacer esto!</a:t>
            </a:r>
            <a:endParaRPr sz="1300"/>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 name="Google Shape;306;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[Teacher should read slide]</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sz="1300"/>
              <a:t>Equilibrar estos elementos no es una tarea fácil. Pero no es necesario que se sienta atrapado o solo en esto. Hablemos de los ayudantes basados ​​en la escuela.</a:t>
            </a:r>
            <a:endParaRPr sz="13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t>¿Quiénes son sus ayudantes en la escuela?</a:t>
            </a:r>
            <a:endParaRPr sz="1200"/>
          </a:p>
          <a:p>
            <a:pPr indent="0" lvl="0" marL="0" rtl="0" algn="l">
              <a:lnSpc>
                <a:spcPct val="100000"/>
              </a:lnSpc>
              <a:spcBef>
                <a:spcPts val="0"/>
              </a:spcBef>
              <a:spcAft>
                <a:spcPts val="0"/>
              </a:spcAft>
              <a:buClr>
                <a:schemeClr val="dk1"/>
              </a:buClr>
              <a:buSzPts val="1100"/>
              <a:buFont typeface="Arial"/>
              <a:buNone/>
            </a:pPr>
            <a:r>
              <a:t/>
            </a:r>
            <a:endParaRPr sz="1200"/>
          </a:p>
          <a:p>
            <a:pPr indent="0" lvl="0" marL="0" rtl="0" algn="l">
              <a:lnSpc>
                <a:spcPct val="100000"/>
              </a:lnSpc>
              <a:spcBef>
                <a:spcPts val="0"/>
              </a:spcBef>
              <a:spcAft>
                <a:spcPts val="0"/>
              </a:spcAft>
              <a:buClr>
                <a:schemeClr val="dk1"/>
              </a:buClr>
              <a:buSzPts val="1100"/>
              <a:buFont typeface="Arial"/>
              <a:buNone/>
            </a:pPr>
            <a:r>
              <a:rPr lang="en" sz="1200"/>
              <a:t>Tienes muchos ayudantes en la escuela que son increíbles ayudantes, entienden cómo el comportamiento y el bienestar mental de los jóvenes pueden afectar su capacidad para tener éxito en la escuela. Se le anima a hablar con el ayudante con el que se sienta más cómodo.</a:t>
            </a:r>
            <a:endParaRPr sz="1200"/>
          </a:p>
          <a:p>
            <a:pPr indent="0" lvl="0" marL="0" rtl="0" algn="l">
              <a:lnSpc>
                <a:spcPct val="100000"/>
              </a:lnSpc>
              <a:spcBef>
                <a:spcPts val="0"/>
              </a:spcBef>
              <a:spcAft>
                <a:spcPts val="0"/>
              </a:spcAft>
              <a:buClr>
                <a:schemeClr val="dk1"/>
              </a:buClr>
              <a:buSzPts val="1100"/>
              <a:buFont typeface="Arial"/>
              <a:buNone/>
            </a:pPr>
            <a:r>
              <a:t/>
            </a:r>
            <a:endParaRPr sz="1200"/>
          </a:p>
          <a:p>
            <a:pPr indent="0" lvl="0" marL="0" rtl="0" algn="l">
              <a:lnSpc>
                <a:spcPct val="100000"/>
              </a:lnSpc>
              <a:spcBef>
                <a:spcPts val="0"/>
              </a:spcBef>
              <a:spcAft>
                <a:spcPts val="0"/>
              </a:spcAft>
              <a:buClr>
                <a:schemeClr val="dk1"/>
              </a:buClr>
              <a:buSzPts val="1100"/>
              <a:buFont typeface="Arial"/>
              <a:buNone/>
            </a:pPr>
            <a:r>
              <a:rPr lang="en" sz="1200"/>
              <a:t>Tenemos ... [el maestro debe leer todos los ayudantes escolares en la diapositiva, dejando a los consejeros escolares para el final]</a:t>
            </a:r>
            <a:endParaRPr sz="1200"/>
          </a:p>
          <a:p>
            <a:pPr indent="0" lvl="0" marL="0" rtl="0" algn="l">
              <a:lnSpc>
                <a:spcPct val="100000"/>
              </a:lnSpc>
              <a:spcBef>
                <a:spcPts val="0"/>
              </a:spcBef>
              <a:spcAft>
                <a:spcPts val="0"/>
              </a:spcAft>
              <a:buClr>
                <a:schemeClr val="dk1"/>
              </a:buClr>
              <a:buSzPts val="1100"/>
              <a:buFont typeface="Arial"/>
              <a:buNone/>
            </a:pPr>
            <a:r>
              <a:t/>
            </a:r>
            <a:endParaRPr sz="1200"/>
          </a:p>
          <a:p>
            <a:pPr indent="0" lvl="0" marL="0" rtl="0" algn="l">
              <a:lnSpc>
                <a:spcPct val="100000"/>
              </a:lnSpc>
              <a:spcBef>
                <a:spcPts val="0"/>
              </a:spcBef>
              <a:spcAft>
                <a:spcPts val="0"/>
              </a:spcAft>
              <a:buClr>
                <a:schemeClr val="dk1"/>
              </a:buClr>
              <a:buSzPts val="1100"/>
              <a:buFont typeface="Arial"/>
              <a:buNone/>
            </a:pPr>
            <a:r>
              <a:rPr lang="en" sz="1200"/>
              <a:t>Los consejeros escolares trabajan con los jóvenes y sus familias para asegurarse de que sepan cómo manejar sus emociones, desarrollar habilidades de afrontamiento y afrontar tiempos difíciles. Los consejeros escolares están listos para hablar con usted y ayudarlo en este momento de miedo e incertidumbre.</a:t>
            </a:r>
            <a:endParaRPr sz="1200"/>
          </a:p>
          <a:p>
            <a:pPr indent="0" lvl="0" marL="0" rtl="0" algn="l">
              <a:lnSpc>
                <a:spcPct val="100000"/>
              </a:lnSpc>
              <a:spcBef>
                <a:spcPts val="0"/>
              </a:spcBef>
              <a:spcAft>
                <a:spcPts val="0"/>
              </a:spcAft>
              <a:buSzPts val="1100"/>
              <a:buNone/>
            </a:pPr>
            <a:r>
              <a:t/>
            </a:r>
            <a:endParaRPr sz="1200"/>
          </a:p>
          <a:p>
            <a:pPr indent="0" lvl="0" marL="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En un mundo virtual, como dijimos antes, ya no podemos simplemente entrar a la oficina de nuestro consejero. Puede concertar una cita con su consejero escolar virtualmente haciendo clic en el enlace "Hablar con mi consejero". Si no sabe quién es su consejero, puede consultar el enlace "Directorio de consejeros escolares" y localizar su escuela. O siempre puedes pedirle a un maestro que te ayude a conectarte.</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300"/>
              <a:t>Los estudiantes pueden encontrar información basada en la escuela visitando el sitio web de las Escuelas Públicas de Paterson http://www.paterson.k12.nj.us/ y buscando su escuela en la pestaña "Escuelas".</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Cada trabajador de las Escuelas Públicas de Paterson tiene un correo electrónico Paterson.k12.nj.us y un ppsstaff.org.</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Las aulas de Google serán esenciales para comunicarse con sus ayudantes.</a:t>
            </a:r>
            <a:endParaRPr sz="1300"/>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1" name="Google Shape;361;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Aquí está nuestra pregunta final de la encuesta (lea la pregunta en voz alta). Tómese el tiempo para ingresar su respuesta</a:t>
            </a:r>
            <a:r>
              <a:rPr lang="en"/>
              <a: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 </a:t>
            </a:r>
            <a:r>
              <a:rPr lang="en"/>
              <a:t>Esta es la diapositiva de interacción de Slido, no la elimine.</a:t>
            </a:r>
            <a:br>
              <a:rPr lang="en"/>
            </a:br>
            <a:r>
              <a:rPr lang="en"/>
              <a:t>✅ </a:t>
            </a:r>
            <a:r>
              <a:rPr lang="en"/>
              <a:t>Haga clic en “Slido' y la encuesta se iniciará automáticamente cuando llegue a esta diapositiva.</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[Teacher should read slide text]</a:t>
            </a:r>
            <a:endParaRPr sz="13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[Teacher should read slide text]</a:t>
            </a:r>
            <a:endParaRPr sz="13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solidFill>
                  <a:schemeClr val="dk1"/>
                </a:solidFill>
              </a:rPr>
              <a:t>[Teacher should read slide text]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4" name="Google Shape;384;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300"/>
              <a:t>Las Escuelas Públicas de Paterson planean incorporar todas estas ideas en la estructura de su día en la escuela. Ahora, con gran parte de nuestro aprendizaje moviéndose a un entorno virtual, es aún más crítico estar consciente y practicar estas 5 competencias del aprendizaje socioemocional. Estos estándares son autoconciencia, autogestión, conciencia social, habilidades para relacionarse y toma de decisiones responsable que lo ayudarán a lo largo de su vida. Como verá en el resto de esta presentación, dominar estos 5 estándares lo convertirá en un excelente compañero de trabajo, amigo, socio y miembro de la sociedad.</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El aprendizaje remoto requerirá mucho más de usted. Te prepara para ser un adulto y ser autónomo. A diferencia de muchos adultos en sus trabajos virtualmente, usted contará con el apoyo de sus maestros, consejeros y otro personal de apoyo de la escuela cuando y con la frecuencia que nos necesite. Todos estaremos enfocados en apoyar su aprendizaje socioemocional para que pueda tener éxito académico este año.</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Veamos un video para analizar estas 5 competencias del aprendizaje socioemocional ...</a:t>
            </a:r>
            <a:endParaRPr sz="1300"/>
          </a:p>
          <a:p>
            <a:pPr indent="0" lvl="0" marL="0" rtl="0" algn="l">
              <a:lnSpc>
                <a:spcPct val="100000"/>
              </a:lnSpc>
              <a:spcBef>
                <a:spcPts val="0"/>
              </a:spcBef>
              <a:spcAft>
                <a:spcPts val="0"/>
              </a:spcAft>
              <a:buClr>
                <a:schemeClr val="dk1"/>
              </a:buClr>
              <a:buSzPts val="1100"/>
              <a:buFont typeface="Arial"/>
              <a:buNone/>
            </a:pPr>
            <a:r>
              <a:rPr lang="en" sz="1300"/>
              <a:t>(haga clic en la siguiente diapositiva para ver el video)</a:t>
            </a:r>
            <a:endParaRPr sz="1300"/>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 name="Google Shape;9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300"/>
              <a:t>Nuestra primera competencia es la autoconciencia</a:t>
            </a:r>
            <a:endParaRPr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300"/>
              <a:t>La película Inside Out de Pixar es un gran ejemplo de cómo los sentimientos afectan nuestro comportamiento. No es fácil reconocer nuestras emociones muchas veces.</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Sus maestros también pueden usar actividades de atención plena en el aula para ayudarlo a reconocer dónde puede contener el estrés y la tensión en su cuerpo. Prueba estas ideas. Puede encontrar algunos que funcionen para usted. No se espera que le gusten todas las actividades. Por ejemplo, la meditación guiada puede no ser para ti, pero tal vez te encanta escribir o dibujar en un diario. Aunque es posible que no le gusten todas las actividades, es importante que obtenga experiencias con muchos tipos diferentes de actividades para aliviar el estrés y la tensión, de modo que las tenga en su caja de herramientas de cuidado personal personal.</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Un ejemplo más concreto es HANGRY. ¿Cuántos de ustedes han tenido tanta hambre y se sienten enojados? Intentar hacer las tareas escolares o cualquier cosa cuando tienes hambre es difícil. Lo mismo se aplica cuando nos sentimos estresados ​​o abrumados. Muchos de nosotros mantenemos los problemas encerrados en el interior, similar a la chica de Inside Out. ¡Hablar con alguien ayuda! ¡Habla con tus maestros, tus amigos y tus consejeros! Es posible que descubra que tener un amigo o un miembro del personal comprensivo es suficiente apoyo para superar cualquier problema con el que esté luchando.</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Otra parte importante de la conciencia de uno mismo es el conocimiento de nuestras fortalezas y debilidades. Es importante conocer sus propias limitaciones, como la imagen. Sepa lo que necesita tener configurado para realizar su trabajo. Esto no es universal, es diferente para todos. El aprendizaje virtual lo alentará a resolver esto ahora en lugar de en la universidad. Te está preparando y preparándote para la vida.</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300"/>
              <a:t>Vea un testimonio de dos estudiantes conscientes de sí mismos.</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[El maestro leerá el testimonio de Naomi en la diapositiva]</a:t>
            </a:r>
            <a:endParaRPr sz="1300"/>
          </a:p>
          <a:p>
            <a:pPr indent="0" lvl="0" marL="0" rtl="0" algn="l">
              <a:lnSpc>
                <a:spcPct val="100000"/>
              </a:lnSpc>
              <a:spcBef>
                <a:spcPts val="0"/>
              </a:spcBef>
              <a:spcAft>
                <a:spcPts val="0"/>
              </a:spcAft>
              <a:buClr>
                <a:schemeClr val="dk1"/>
              </a:buClr>
              <a:buSzPts val="1100"/>
              <a:buFont typeface="Arial"/>
              <a:buNone/>
            </a:pPr>
            <a:r>
              <a:rPr lang="en" sz="1300"/>
              <a:t>Naomi aprendió que necesita un ambiente tranquilo para completar su trabajo. Quizás no, pero cuando el profesor enseña a través de Google, es importante asegurarse de que no se distraiga. Todos entendemos que pueden suceder cosas en casa mientras haces tu trabajo. Recuerda que puedes silenciarte cuando participes en la reunión de Google si es necesario.</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Veamos lo que dice Gabriel.</a:t>
            </a:r>
            <a:endParaRPr sz="1300"/>
          </a:p>
          <a:p>
            <a:pPr indent="0" lvl="0" marL="0" rtl="0" algn="l">
              <a:lnSpc>
                <a:spcPct val="100000"/>
              </a:lnSpc>
              <a:spcBef>
                <a:spcPts val="0"/>
              </a:spcBef>
              <a:spcAft>
                <a:spcPts val="0"/>
              </a:spcAft>
              <a:buClr>
                <a:schemeClr val="dk1"/>
              </a:buClr>
              <a:buSzPts val="1100"/>
              <a:buFont typeface="Arial"/>
              <a:buNone/>
            </a:pPr>
            <a:r>
              <a:rPr lang="en" sz="1300"/>
              <a:t>[El maestro leerá el testimonio de Gabriel en la diapositiva]</a:t>
            </a:r>
            <a:endParaRPr sz="1300"/>
          </a:p>
          <a:p>
            <a:pPr indent="0" lvl="0" marL="0" rtl="0" algn="l">
              <a:lnSpc>
                <a:spcPct val="100000"/>
              </a:lnSpc>
              <a:spcBef>
                <a:spcPts val="0"/>
              </a:spcBef>
              <a:spcAft>
                <a:spcPts val="0"/>
              </a:spcAft>
              <a:buClr>
                <a:schemeClr val="dk1"/>
              </a:buClr>
              <a:buSzPts val="1100"/>
              <a:buFont typeface="Arial"/>
              <a:buNone/>
            </a:pPr>
            <a:r>
              <a:rPr lang="en" sz="1300"/>
              <a:t>¿Alguien más puede relacionarse con sus luchas? Apuesto que puedes. La autoconciencia puede ayudarlo a relacionarse con los demás. Puede ayudarlo a reconocer cómo se siente y que tal vez otros se sientan de la misma manera. Haga preguntas durante la clase para no tener la sensación de estar tan perdido que no sepa por dónde empezar.</a:t>
            </a:r>
            <a:endParaRPr sz="1300"/>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300"/>
              <a:t>Es posible que se pregunte ... “qué sucede cuando, no importa cuánto lo intente, el estrés que siento es tan abrumador (trabajo escolar, proceso de solicitud de ingreso a la universidad, problemas familiares, dolor y pérdida, tratar de encontrar un trabajo, problemas de relación).</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Bueno, déjame presentarte una pequeña cosa llamada atención plena. ¿Qué es exactamente la atención plena, preguntas? La atención plena es como su propio superpoder ... pero debe aprovecharse para que sea eficaz.</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Probemos esta meditación de atención plena de 3 minutos para activar tu superpoder.</a:t>
            </a:r>
            <a:endParaRPr sz="1300"/>
          </a:p>
          <a:p>
            <a:pPr indent="0" lvl="0" marL="0" rtl="0" algn="l">
              <a:lnSpc>
                <a:spcPct val="100000"/>
              </a:lnSpc>
              <a:spcBef>
                <a:spcPts val="0"/>
              </a:spcBef>
              <a:spcAft>
                <a:spcPts val="0"/>
              </a:spcAft>
              <a:buClr>
                <a:schemeClr val="dk1"/>
              </a:buClr>
              <a:buSzPts val="1100"/>
              <a:buFont typeface="Arial"/>
              <a:buNone/>
            </a:pPr>
            <a:r>
              <a:t/>
            </a:r>
            <a:endParaRPr sz="1300"/>
          </a:p>
          <a:p>
            <a:pPr indent="0" lvl="0" marL="0" rtl="0" algn="l">
              <a:lnSpc>
                <a:spcPct val="100000"/>
              </a:lnSpc>
              <a:spcBef>
                <a:spcPts val="0"/>
              </a:spcBef>
              <a:spcAft>
                <a:spcPts val="0"/>
              </a:spcAft>
              <a:buClr>
                <a:schemeClr val="dk1"/>
              </a:buClr>
              <a:buSzPts val="1100"/>
              <a:buFont typeface="Arial"/>
              <a:buNone/>
            </a:pPr>
            <a:r>
              <a:rPr lang="en" sz="1300"/>
              <a:t>(inicie el video y al finalizar, pase a la siguiente diapositiva)</a:t>
            </a:r>
            <a:endParaRPr sz="1300"/>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0" name="Shape 40"/>
        <p:cNvGrpSpPr/>
        <p:nvPr/>
      </p:nvGrpSpPr>
      <p:grpSpPr>
        <a:xfrm>
          <a:off x="0" y="0"/>
          <a:ext cx="0" cy="0"/>
          <a:chOff x="0" y="0"/>
          <a:chExt cx="0" cy="0"/>
        </a:xfrm>
      </p:grpSpPr>
      <p:sp>
        <p:nvSpPr>
          <p:cNvPr id="41" name="Google Shape;41;p5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5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3" name="Google Shape;43;p5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Google Shape;44;p5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5" name="Google Shape;45;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5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8" name="Google Shape;48;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5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1" name="Google Shape;51;p5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52" name="Google Shape;52;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 name="Shape 11"/>
        <p:cNvGrpSpPr/>
        <p:nvPr/>
      </p:nvGrpSpPr>
      <p:grpSpPr>
        <a:xfrm>
          <a:off x="0" y="0"/>
          <a:ext cx="0" cy="0"/>
          <a:chOff x="0" y="0"/>
          <a:chExt cx="0" cy="0"/>
        </a:xfrm>
      </p:grpSpPr>
      <p:sp>
        <p:nvSpPr>
          <p:cNvPr id="12" name="Google Shape;12;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 name="Google Shape;13;p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4" name="Google Shape;14;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
    <p:bg>
      <p:bgPr>
        <a:solidFill>
          <a:srgbClr val="FFFFFF"/>
        </a:solidFill>
      </p:bgPr>
    </p:bg>
    <p:spTree>
      <p:nvGrpSpPr>
        <p:cNvPr id="15" name="Shape 15"/>
        <p:cNvGrpSpPr/>
        <p:nvPr/>
      </p:nvGrpSpPr>
      <p:grpSpPr>
        <a:xfrm>
          <a:off x="0" y="0"/>
          <a:ext cx="0" cy="0"/>
          <a:chOff x="0" y="0"/>
          <a:chExt cx="0" cy="0"/>
        </a:xfrm>
      </p:grpSpPr>
      <p:sp>
        <p:nvSpPr>
          <p:cNvPr id="16" name="Google Shape;16;p43"/>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 name="Shape 18"/>
        <p:cNvGrpSpPr/>
        <p:nvPr/>
      </p:nvGrpSpPr>
      <p:grpSpPr>
        <a:xfrm>
          <a:off x="0" y="0"/>
          <a:ext cx="0" cy="0"/>
          <a:chOff x="0" y="0"/>
          <a:chExt cx="0" cy="0"/>
        </a:xfrm>
      </p:grpSpPr>
      <p:sp>
        <p:nvSpPr>
          <p:cNvPr id="19" name="Google Shape;19;p4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0" name="Google Shape;20;p4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1" name="Google Shape;21;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4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4" name="Google Shape;24;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4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8" name="Google Shape;28;p4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9" name="Google Shape;29;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 name="Google Shape;32;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4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5" name="Google Shape;35;p4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6" name="Google Shape;36;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4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9" name="Google Shape;39;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4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s://www.sli.do/features-google-slides?payload=eyJwcmVzZW50YXRpb25JZCI6IjFBUVB2MTVKTWxGblBQS1E4ZTVQUm1tMVoyNHdZUFJzTHVEcHFZc2RBYWFNIiwic2xpZGVJZCI6IlNMSURFU19BUEkxOTk5NzExMDI0XzAifQ%3D%3D" TargetMode="Externa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www.youtube.com/watch?v=icdfiQd3a1U" TargetMode="External"/><Relationship Id="rId4" Type="http://schemas.openxmlformats.org/officeDocument/2006/relationships/image" Target="../media/image18.png"/><Relationship Id="rId9" Type="http://schemas.openxmlformats.org/officeDocument/2006/relationships/hyperlink" Target="http://drive.google.com/file/d/1miyERdhN6Y05aTeZEwusH2rrUUNb7LgA/view" TargetMode="External"/><Relationship Id="rId5" Type="http://schemas.openxmlformats.org/officeDocument/2006/relationships/image" Target="../media/image24.png"/><Relationship Id="rId6" Type="http://schemas.openxmlformats.org/officeDocument/2006/relationships/image" Target="../media/image26.png"/><Relationship Id="rId7" Type="http://schemas.openxmlformats.org/officeDocument/2006/relationships/hyperlink" Target="http://drive.google.com/file/d/1oYheoItImKm-4MBvZs1oPqgLWVnLcOf3/view" TargetMode="External"/><Relationship Id="rId8"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s://www.sli.do/features-google-slides?payload=eyJwcmVzZW50YXRpb25JZCI6IjFBUVB2MTVKTWxGblBQS1E4ZTVQUm1tMVoyNHdZUFJzTHVEcHFZc2RBYWFNIiwic2xpZGVJZCI6IlNMSURFU19BUEkxODg4ODY2MDA3XzAifQ%3D%3D" TargetMode="Externa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0" Type="http://schemas.openxmlformats.org/officeDocument/2006/relationships/image" Target="../media/image35.jp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2.jpg"/><Relationship Id="rId4" Type="http://schemas.openxmlformats.org/officeDocument/2006/relationships/hyperlink" Target="http://www.youtube.com/watch?v=9dJ1iIzrbk0" TargetMode="External"/><Relationship Id="rId9" Type="http://schemas.openxmlformats.org/officeDocument/2006/relationships/image" Target="../media/image29.jpg"/><Relationship Id="rId5" Type="http://schemas.openxmlformats.org/officeDocument/2006/relationships/image" Target="../media/image42.png"/><Relationship Id="rId6" Type="http://schemas.openxmlformats.org/officeDocument/2006/relationships/image" Target="../media/image23.jpg"/><Relationship Id="rId7" Type="http://schemas.openxmlformats.org/officeDocument/2006/relationships/image" Target="../media/image30.jpg"/><Relationship Id="rId8"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6.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2.xml.rels><?xml version="1.0" encoding="UTF-8" standalone="yes"?><Relationships xmlns="http://schemas.openxmlformats.org/package/2006/relationships"><Relationship Id="rId10"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12.png"/><Relationship Id="rId9"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13.png"/><Relationship Id="rId8"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www.youtube.com/watch?v=WP1wxft4j8A" TargetMode="Externa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s://www.teensmartgoals.com/not-another-school-group-project" TargetMode="Externa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6.jpg"/><Relationship Id="rId4" Type="http://schemas.openxmlformats.org/officeDocument/2006/relationships/image" Target="../media/image33.jpg"/><Relationship Id="rId5" Type="http://schemas.openxmlformats.org/officeDocument/2006/relationships/image" Target="../media/image43.png"/><Relationship Id="rId6" Type="http://schemas.openxmlformats.org/officeDocument/2006/relationships/image" Target="../media/image45.png"/><Relationship Id="rId7" Type="http://schemas.openxmlformats.org/officeDocument/2006/relationships/image" Target="../media/image31.jpg"/><Relationship Id="rId8"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4.jpg"/><Relationship Id="rId4" Type="http://schemas.openxmlformats.org/officeDocument/2006/relationships/hyperlink" Target="https://www.loveisrespect.or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https://www.nimh.nih.gov/health/publications/the-teen-brain-7-things-to-know/index.shtml" TargetMode="External"/><Relationship Id="rId4" Type="http://schemas.openxmlformats.org/officeDocument/2006/relationships/image" Target="../media/image41.png"/><Relationship Id="rId5"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hyperlink" Target="https://www.teenvogue.com/story/10-sleep-tips-for-college-success" TargetMode="External"/><Relationship Id="rId4" Type="http://schemas.openxmlformats.org/officeDocument/2006/relationships/image" Target="../media/image63.png"/><Relationship Id="rId5" Type="http://schemas.openxmlformats.org/officeDocument/2006/relationships/hyperlink" Target="http://drive.google.com/file/d/1miyERdhN6Y05aTeZEwusH2rrUUNb7LgA/view" TargetMode="External"/><Relationship Id="rId6"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http://drive.google.com/file/d/1oYheoItImKm-4MBvZs1oPqgLWVnLcOf3/view" TargetMode="Externa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6.jpg"/><Relationship Id="rId4" Type="http://schemas.openxmlformats.org/officeDocument/2006/relationships/image" Target="../media/image52.jpg"/><Relationship Id="rId5" Type="http://schemas.openxmlformats.org/officeDocument/2006/relationships/image" Target="../media/image64.jpg"/><Relationship Id="rId6" Type="http://schemas.openxmlformats.org/officeDocument/2006/relationships/image" Target="../media/image50.jpg"/><Relationship Id="rId7" Type="http://schemas.openxmlformats.org/officeDocument/2006/relationships/image" Target="../media/image5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4.png"/><Relationship Id="rId4" Type="http://schemas.openxmlformats.org/officeDocument/2006/relationships/image" Target="../media/image5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hyperlink" Target="https://docs.google.com/forms/d/e/1FAIpQLSdmzi0ptCtnEamEcK2-kF-UsyGn41DI13X3XhyX3DjxjmtE8Q/viewform" TargetMode="External"/><Relationship Id="rId4" Type="http://schemas.openxmlformats.org/officeDocument/2006/relationships/hyperlink" Target="http://www.paterson.k12.nj.us/11_departments/guidance%20docs/Guidance%20Counselor%20Directory%20(2019-2020)_Update%200128.pdf" TargetMode="External"/><Relationship Id="rId5" Type="http://schemas.openxmlformats.org/officeDocument/2006/relationships/image" Target="../media/image6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hyperlink" Target="http://www.paterson.k12.nj.us/" TargetMode="Externa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hyperlink" Target="https://www.sli.do/features-google-slides?payload=eyJwcmVzZW50YXRpb25JZCI6IjFBUVB2MTVKTWxGblBQS1E4ZTVQUm1tMVoyNHdZUFJzTHVEcHFZc2RBYWFNIiwic2xpZGVJZCI6IlNMSURFU19BUEk0MTgyNDA0NDVfMCJ9" TargetMode="Externa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hyperlink" Target="https://www.loveisrespect.org/resources/dating-violence-statistics/" TargetMode="External"/><Relationship Id="rId4" Type="http://schemas.openxmlformats.org/officeDocument/2006/relationships/hyperlink" Target="https://www.youtube.com/watch?v=WP1wxft4j8A" TargetMode="External"/><Relationship Id="rId5" Type="http://schemas.openxmlformats.org/officeDocument/2006/relationships/hyperlink" Target="https://www.youtube.com/watch?v=87zTsJ_Fxhc&amp;feature=emb_title" TargetMode="External"/><Relationship Id="rId6" Type="http://schemas.openxmlformats.org/officeDocument/2006/relationships/hyperlink" Target="https://www.nimh.nih.gov/health/publications/the-teen-brain-7-things-to-know/index.s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www.youtube.com/watch?v=87zTsJ_Fxhc" TargetMode="Externa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jpg"/><Relationship Id="rId4" Type="http://schemas.openxmlformats.org/officeDocument/2006/relationships/image" Target="../media/image3.png"/><Relationship Id="rId5" Type="http://schemas.openxmlformats.org/officeDocument/2006/relationships/image" Target="../media/image4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www.youtube.com/watch?v=SEfs5TJZ6Nk" TargetMode="External"/><Relationship Id="rId4" Type="http://schemas.openxmlformats.org/officeDocument/2006/relationships/image" Target="../media/image5.jpg"/><Relationship Id="rId5"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 name="Shape 56"/>
        <p:cNvGrpSpPr/>
        <p:nvPr/>
      </p:nvGrpSpPr>
      <p:grpSpPr>
        <a:xfrm>
          <a:off x="0" y="0"/>
          <a:ext cx="0" cy="0"/>
          <a:chOff x="0" y="0"/>
          <a:chExt cx="0" cy="0"/>
        </a:xfrm>
      </p:grpSpPr>
      <p:sp>
        <p:nvSpPr>
          <p:cNvPr id="57" name="Google Shape;57;p1"/>
          <p:cNvSpPr txBox="1"/>
          <p:nvPr/>
        </p:nvSpPr>
        <p:spPr>
          <a:xfrm>
            <a:off x="3522350" y="3067450"/>
            <a:ext cx="1986600" cy="710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n" sz="1900"/>
              <a:t>¡Todos estamos unidos en esto!</a:t>
            </a:r>
            <a:endParaRPr b="1" i="0" sz="1900" u="none" cap="none" strike="noStrike">
              <a:solidFill>
                <a:srgbClr val="000000"/>
              </a:solidFill>
              <a:latin typeface="Arial"/>
              <a:ea typeface="Arial"/>
              <a:cs typeface="Arial"/>
              <a:sym typeface="Arial"/>
            </a:endParaRPr>
          </a:p>
        </p:txBody>
      </p:sp>
      <p:sp>
        <p:nvSpPr>
          <p:cNvPr id="58" name="Google Shape;58;p1"/>
          <p:cNvSpPr txBox="1"/>
          <p:nvPr/>
        </p:nvSpPr>
        <p:spPr>
          <a:xfrm>
            <a:off x="241100" y="148550"/>
            <a:ext cx="8549100" cy="85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lang="en" sz="2400"/>
              <a:t>Bienvenidos de nuevo a los estudiantes de la secundaria</a:t>
            </a:r>
            <a:endParaRPr b="1" sz="2400"/>
          </a:p>
          <a:p>
            <a:pPr indent="0" lvl="0" marL="0" marR="0" rtl="0" algn="ctr">
              <a:lnSpc>
                <a:spcPct val="100000"/>
              </a:lnSpc>
              <a:spcBef>
                <a:spcPts val="0"/>
              </a:spcBef>
              <a:spcAft>
                <a:spcPts val="0"/>
              </a:spcAft>
              <a:buClr>
                <a:srgbClr val="000000"/>
              </a:buClr>
              <a:buSzPts val="2800"/>
              <a:buFont typeface="Arial"/>
              <a:buNone/>
            </a:pPr>
            <a:r>
              <a:t/>
            </a:r>
            <a:endParaRPr b="1" sz="2800"/>
          </a:p>
        </p:txBody>
      </p:sp>
      <p:sp>
        <p:nvSpPr>
          <p:cNvPr id="59" name="Google Shape;59;p1"/>
          <p:cNvSpPr txBox="1"/>
          <p:nvPr/>
        </p:nvSpPr>
        <p:spPr>
          <a:xfrm rot="-837564">
            <a:off x="946098" y="1355551"/>
            <a:ext cx="1302054" cy="455046"/>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1" i="0" lang="en" sz="3100" u="none" cap="none" strike="noStrike">
                <a:solidFill>
                  <a:srgbClr val="FFFFFF"/>
                </a:solidFill>
                <a:latin typeface="Caveat"/>
                <a:ea typeface="Caveat"/>
                <a:cs typeface="Caveat"/>
                <a:sym typeface="Caveat"/>
              </a:rPr>
              <a:t>Cla</a:t>
            </a:r>
            <a:r>
              <a:rPr b="1" lang="en" sz="3100">
                <a:solidFill>
                  <a:srgbClr val="FFFFFF"/>
                </a:solidFill>
                <a:latin typeface="Caveat"/>
                <a:ea typeface="Caveat"/>
                <a:cs typeface="Caveat"/>
                <a:sym typeface="Caveat"/>
              </a:rPr>
              <a:t>se de</a:t>
            </a:r>
            <a:r>
              <a:rPr b="1" i="0" lang="en" sz="3100" u="none" cap="none" strike="noStrike">
                <a:solidFill>
                  <a:srgbClr val="FFFFFF"/>
                </a:solidFill>
                <a:latin typeface="Caveat"/>
                <a:ea typeface="Caveat"/>
                <a:cs typeface="Caveat"/>
                <a:sym typeface="Caveat"/>
              </a:rPr>
              <a:t> 2021</a:t>
            </a:r>
            <a:endParaRPr b="1" i="0" sz="3100" u="none" cap="none" strike="noStrike">
              <a:solidFill>
                <a:srgbClr val="FFFFFF"/>
              </a:solidFill>
              <a:latin typeface="Caveat"/>
              <a:ea typeface="Caveat"/>
              <a:cs typeface="Caveat"/>
              <a:sym typeface="Caveat"/>
            </a:endParaRPr>
          </a:p>
        </p:txBody>
      </p:sp>
      <p:pic>
        <p:nvPicPr>
          <p:cNvPr id="60" name="Google Shape;60;p1"/>
          <p:cNvPicPr preferRelativeResize="0"/>
          <p:nvPr/>
        </p:nvPicPr>
        <p:blipFill rotWithShape="1">
          <a:blip r:embed="rId4">
            <a:alphaModFix/>
          </a:blip>
          <a:srcRect b="0" l="0" r="0" t="0"/>
          <a:stretch/>
        </p:blipFill>
        <p:spPr>
          <a:xfrm>
            <a:off x="6514124" y="1058000"/>
            <a:ext cx="1684249" cy="1684249"/>
          </a:xfrm>
          <a:prstGeom prst="rect">
            <a:avLst/>
          </a:prstGeom>
          <a:noFill/>
          <a:ln>
            <a:noFill/>
          </a:ln>
        </p:spPr>
      </p:pic>
      <p:sp>
        <p:nvSpPr>
          <p:cNvPr id="61" name="Google Shape;61;p1"/>
          <p:cNvSpPr txBox="1"/>
          <p:nvPr/>
        </p:nvSpPr>
        <p:spPr>
          <a:xfrm>
            <a:off x="2502000" y="2080613"/>
            <a:ext cx="1302000" cy="458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rgbClr val="FFFFFF"/>
                </a:solidFill>
                <a:latin typeface="Satisfy"/>
                <a:ea typeface="Satisfy"/>
                <a:cs typeface="Satisfy"/>
                <a:sym typeface="Satisfy"/>
              </a:rPr>
              <a:t>Cl</a:t>
            </a:r>
            <a:r>
              <a:rPr lang="en" sz="2000">
                <a:solidFill>
                  <a:srgbClr val="FFFFFF"/>
                </a:solidFill>
                <a:latin typeface="Satisfy"/>
                <a:ea typeface="Satisfy"/>
                <a:cs typeface="Satisfy"/>
                <a:sym typeface="Satisfy"/>
              </a:rPr>
              <a:t>ase</a:t>
            </a:r>
            <a:r>
              <a:rPr b="0" i="0" lang="en" sz="2000" u="none" cap="none" strike="noStrike">
                <a:solidFill>
                  <a:srgbClr val="FFFFFF"/>
                </a:solidFill>
                <a:latin typeface="Satisfy"/>
                <a:ea typeface="Satisfy"/>
                <a:cs typeface="Satisfy"/>
                <a:sym typeface="Satisfy"/>
              </a:rPr>
              <a:t> </a:t>
            </a:r>
            <a:r>
              <a:rPr lang="en" sz="2000">
                <a:solidFill>
                  <a:srgbClr val="FFFFFF"/>
                </a:solidFill>
                <a:latin typeface="Satisfy"/>
                <a:ea typeface="Satisfy"/>
                <a:cs typeface="Satisfy"/>
                <a:sym typeface="Satisfy"/>
              </a:rPr>
              <a:t>de</a:t>
            </a:r>
            <a:r>
              <a:rPr b="0" i="0" lang="en" sz="2000" u="none" cap="none" strike="noStrike">
                <a:solidFill>
                  <a:srgbClr val="FFFFFF"/>
                </a:solidFill>
                <a:latin typeface="Satisfy"/>
                <a:ea typeface="Satisfy"/>
                <a:cs typeface="Satisfy"/>
                <a:sym typeface="Satisfy"/>
              </a:rPr>
              <a:t> 2022</a:t>
            </a:r>
            <a:endParaRPr b="0" i="0" sz="2000" u="none" cap="none" strike="noStrike">
              <a:solidFill>
                <a:srgbClr val="FFFFFF"/>
              </a:solidFill>
              <a:latin typeface="Satisfy"/>
              <a:ea typeface="Satisfy"/>
              <a:cs typeface="Satisfy"/>
              <a:sym typeface="Satisfy"/>
            </a:endParaRPr>
          </a:p>
        </p:txBody>
      </p:sp>
      <p:sp>
        <p:nvSpPr>
          <p:cNvPr id="62" name="Google Shape;62;p1"/>
          <p:cNvSpPr txBox="1"/>
          <p:nvPr/>
        </p:nvSpPr>
        <p:spPr>
          <a:xfrm rot="459133">
            <a:off x="3826096" y="1423055"/>
            <a:ext cx="1302197" cy="419527"/>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Pacifico"/>
                <a:ea typeface="Pacifico"/>
                <a:cs typeface="Pacifico"/>
                <a:sym typeface="Pacifico"/>
              </a:rPr>
              <a:t>Clas</a:t>
            </a:r>
            <a:r>
              <a:rPr lang="en" sz="2400">
                <a:solidFill>
                  <a:srgbClr val="FFFFFF"/>
                </a:solidFill>
                <a:latin typeface="Pacifico"/>
                <a:ea typeface="Pacifico"/>
                <a:cs typeface="Pacifico"/>
                <a:sym typeface="Pacifico"/>
              </a:rPr>
              <a:t>e</a:t>
            </a:r>
            <a:r>
              <a:rPr b="0" i="0" lang="en" sz="2400" u="none" cap="none" strike="noStrike">
                <a:solidFill>
                  <a:srgbClr val="FFFFFF"/>
                </a:solidFill>
                <a:latin typeface="Pacifico"/>
                <a:ea typeface="Pacifico"/>
                <a:cs typeface="Pacifico"/>
                <a:sym typeface="Pacifico"/>
              </a:rPr>
              <a:t> </a:t>
            </a:r>
            <a:r>
              <a:rPr lang="en" sz="2400">
                <a:solidFill>
                  <a:srgbClr val="FFFFFF"/>
                </a:solidFill>
                <a:latin typeface="Pacifico"/>
                <a:ea typeface="Pacifico"/>
                <a:cs typeface="Pacifico"/>
                <a:sym typeface="Pacifico"/>
              </a:rPr>
              <a:t>de</a:t>
            </a:r>
            <a:r>
              <a:rPr b="0" i="0" lang="en" sz="2400" u="none" cap="none" strike="noStrike">
                <a:solidFill>
                  <a:srgbClr val="FFFFFF"/>
                </a:solidFill>
                <a:latin typeface="Pacifico"/>
                <a:ea typeface="Pacifico"/>
                <a:cs typeface="Pacifico"/>
                <a:sym typeface="Pacifico"/>
              </a:rPr>
              <a:t> 2023</a:t>
            </a:r>
            <a:endParaRPr b="0" i="0" sz="2400" u="none" cap="none" strike="noStrike">
              <a:solidFill>
                <a:srgbClr val="FFFFFF"/>
              </a:solidFill>
              <a:latin typeface="Pacifico"/>
              <a:ea typeface="Pacifico"/>
              <a:cs typeface="Pacifico"/>
              <a:sym typeface="Pacifico"/>
            </a:endParaRPr>
          </a:p>
        </p:txBody>
      </p:sp>
      <p:sp>
        <p:nvSpPr>
          <p:cNvPr id="63" name="Google Shape;63;p1"/>
          <p:cNvSpPr txBox="1"/>
          <p:nvPr/>
        </p:nvSpPr>
        <p:spPr>
          <a:xfrm rot="-658247">
            <a:off x="5182008" y="2080646"/>
            <a:ext cx="1302097" cy="458038"/>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Bad Script"/>
                <a:ea typeface="Bad Script"/>
                <a:cs typeface="Bad Script"/>
                <a:sym typeface="Bad Script"/>
              </a:rPr>
              <a:t>Clas</a:t>
            </a:r>
            <a:r>
              <a:rPr b="1" lang="en" sz="1800">
                <a:solidFill>
                  <a:srgbClr val="FFFFFF"/>
                </a:solidFill>
                <a:latin typeface="Bad Script"/>
                <a:ea typeface="Bad Script"/>
                <a:cs typeface="Bad Script"/>
                <a:sym typeface="Bad Script"/>
              </a:rPr>
              <a:t>e de</a:t>
            </a:r>
            <a:r>
              <a:rPr b="1" i="0" lang="en" sz="1800" u="none" cap="none" strike="noStrike">
                <a:solidFill>
                  <a:srgbClr val="FFFFFF"/>
                </a:solidFill>
                <a:latin typeface="Bad Script"/>
                <a:ea typeface="Bad Script"/>
                <a:cs typeface="Bad Script"/>
                <a:sym typeface="Bad Script"/>
              </a:rPr>
              <a:t> 2024</a:t>
            </a:r>
            <a:endParaRPr b="1" i="0" sz="1800" u="none" cap="none" strike="noStrike">
              <a:solidFill>
                <a:srgbClr val="FFFFFF"/>
              </a:solidFill>
              <a:latin typeface="Bad Script"/>
              <a:ea typeface="Bad Script"/>
              <a:cs typeface="Bad Script"/>
              <a:sym typeface="Bad Scrip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3" name="Shape 133"/>
        <p:cNvGrpSpPr/>
        <p:nvPr/>
      </p:nvGrpSpPr>
      <p:grpSpPr>
        <a:xfrm>
          <a:off x="0" y="0"/>
          <a:ext cx="0" cy="0"/>
          <a:chOff x="0" y="0"/>
          <a:chExt cx="0" cy="0"/>
        </a:xfrm>
      </p:grpSpPr>
      <p:pic>
        <p:nvPicPr>
          <p:cNvPr id="134" name="Google Shape;134;p10">
            <a:hlinkClick r:id="rId3"/>
          </p:cNvPr>
          <p:cNvPicPr preferRelativeResize="0"/>
          <p:nvPr/>
        </p:nvPicPr>
        <p:blipFill rotWithShape="1">
          <a:blip r:embed="rId4">
            <a:alphaModFix/>
          </a:blip>
          <a:srcRect b="0" l="0" r="0" t="0"/>
          <a:stretch/>
        </p:blipFill>
        <p:spPr>
          <a:xfrm>
            <a:off x="4134750" y="451640"/>
            <a:ext cx="874500" cy="382594"/>
          </a:xfrm>
          <a:prstGeom prst="rect">
            <a:avLst/>
          </a:prstGeom>
          <a:noFill/>
          <a:ln>
            <a:noFill/>
          </a:ln>
        </p:spPr>
      </p:pic>
      <p:sp>
        <p:nvSpPr>
          <p:cNvPr id="135" name="Google Shape;135;p10"/>
          <p:cNvSpPr txBox="1"/>
          <p:nvPr/>
        </p:nvSpPr>
        <p:spPr>
          <a:xfrm>
            <a:off x="0" y="3857625"/>
            <a:ext cx="9144000" cy="1285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39AC37"/>
                </a:solidFill>
                <a:latin typeface="Arial"/>
                <a:ea typeface="Arial"/>
                <a:cs typeface="Arial"/>
                <a:sym typeface="Arial"/>
              </a:rPr>
              <a:t>ⓘ</a:t>
            </a:r>
            <a:r>
              <a:rPr b="0" i="0" lang="en" sz="1400" u="none" cap="none" strike="noStrike">
                <a:solidFill>
                  <a:srgbClr val="000000"/>
                </a:solidFill>
                <a:latin typeface="Arial"/>
                <a:ea typeface="Arial"/>
                <a:cs typeface="Arial"/>
                <a:sym typeface="Arial"/>
              </a:rPr>
              <a:t> </a:t>
            </a:r>
            <a:r>
              <a:rPr lang="en"/>
              <a:t>Comience a presentar para mostrar los resultados de la encuesta en esta diapositiva.</a:t>
            </a:r>
            <a:endParaRPr b="0" i="0" sz="1400" u="none" cap="none" strike="noStrike">
              <a:solidFill>
                <a:srgbClr val="000000"/>
              </a:solidFill>
              <a:latin typeface="Arial"/>
              <a:ea typeface="Arial"/>
              <a:cs typeface="Arial"/>
              <a:sym typeface="Arial"/>
            </a:endParaRPr>
          </a:p>
        </p:txBody>
      </p:sp>
      <p:sp>
        <p:nvSpPr>
          <p:cNvPr id="136" name="Google Shape;136;p10"/>
          <p:cNvSpPr txBox="1"/>
          <p:nvPr/>
        </p:nvSpPr>
        <p:spPr>
          <a:xfrm>
            <a:off x="0" y="1285875"/>
            <a:ext cx="9144000" cy="2571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lang="en" sz="3600">
                <a:solidFill>
                  <a:srgbClr val="424242"/>
                </a:solidFill>
                <a:latin typeface="Lato"/>
                <a:ea typeface="Lato"/>
                <a:cs typeface="Lato"/>
                <a:sym typeface="Lato"/>
              </a:rPr>
              <a:t>¿Te resultó útil esta meditación de 3 minutos?</a:t>
            </a:r>
            <a:endParaRPr b="0" i="0" sz="3600" u="none" cap="none" strike="noStrike">
              <a:solidFill>
                <a:srgbClr val="424242"/>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0" name="Shape 140"/>
        <p:cNvGrpSpPr/>
        <p:nvPr/>
      </p:nvGrpSpPr>
      <p:grpSpPr>
        <a:xfrm>
          <a:off x="0" y="0"/>
          <a:ext cx="0" cy="0"/>
          <a:chOff x="0" y="0"/>
          <a:chExt cx="0" cy="0"/>
        </a:xfrm>
      </p:grpSpPr>
      <p:sp>
        <p:nvSpPr>
          <p:cNvPr id="141" name="Google Shape;141;p11"/>
          <p:cNvSpPr txBox="1"/>
          <p:nvPr/>
        </p:nvSpPr>
        <p:spPr>
          <a:xfrm>
            <a:off x="2159875" y="2883175"/>
            <a:ext cx="5153400" cy="1979100"/>
          </a:xfrm>
          <a:prstGeom prst="rect">
            <a:avLst/>
          </a:prstGeom>
          <a:solidFill>
            <a:srgbClr val="8BB78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4800">
              <a:solidFill>
                <a:srgbClr val="FFFF00"/>
              </a:solidFill>
              <a:latin typeface="Ultra"/>
              <a:ea typeface="Ultra"/>
              <a:cs typeface="Ultra"/>
              <a:sym typeface="Ultra"/>
            </a:endParaRPr>
          </a:p>
          <a:p>
            <a:pPr indent="0" lvl="0" marL="0" rtl="0" algn="ctr">
              <a:spcBef>
                <a:spcPts val="0"/>
              </a:spcBef>
              <a:spcAft>
                <a:spcPts val="0"/>
              </a:spcAft>
              <a:buNone/>
            </a:pPr>
            <a:r>
              <a:rPr lang="en" sz="4800">
                <a:solidFill>
                  <a:srgbClr val="FFFF00"/>
                </a:solidFill>
                <a:latin typeface="Ultra"/>
                <a:ea typeface="Ultra"/>
                <a:cs typeface="Ultra"/>
                <a:sym typeface="Ultra"/>
              </a:rPr>
              <a:t>Autogestión</a:t>
            </a:r>
            <a:endParaRPr sz="4800">
              <a:solidFill>
                <a:srgbClr val="FFFF00"/>
              </a:solidFill>
              <a:latin typeface="Ultra"/>
              <a:ea typeface="Ultra"/>
              <a:cs typeface="Ultra"/>
              <a:sym typeface="Ultr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45" name="Shape 145"/>
        <p:cNvGrpSpPr/>
        <p:nvPr/>
      </p:nvGrpSpPr>
      <p:grpSpPr>
        <a:xfrm>
          <a:off x="0" y="0"/>
          <a:ext cx="0" cy="0"/>
          <a:chOff x="0" y="0"/>
          <a:chExt cx="0" cy="0"/>
        </a:xfrm>
      </p:grpSpPr>
      <p:sp>
        <p:nvSpPr>
          <p:cNvPr id="146" name="Google Shape;146;p12"/>
          <p:cNvSpPr txBox="1"/>
          <p:nvPr/>
        </p:nvSpPr>
        <p:spPr>
          <a:xfrm>
            <a:off x="0" y="3992725"/>
            <a:ext cx="3316800" cy="3000000"/>
          </a:xfrm>
          <a:prstGeom prst="rect">
            <a:avLst/>
          </a:prstGeom>
          <a:noFill/>
          <a:ln>
            <a:noFill/>
          </a:ln>
        </p:spPr>
        <p:txBody>
          <a:bodyPr anchorCtr="0" anchor="t" bIns="91425" lIns="91425" spcFirstLastPara="1" rIns="91425" wrap="square" tIns="91425">
            <a:noAutofit/>
          </a:bodyPr>
          <a:lstStyle/>
          <a:p>
            <a:pPr indent="457200" lvl="0" marL="0" marR="0" rtl="0" algn="ctr">
              <a:lnSpc>
                <a:spcPct val="120000"/>
              </a:lnSpc>
              <a:spcBef>
                <a:spcPts val="0"/>
              </a:spcBef>
              <a:spcAft>
                <a:spcPts val="0"/>
              </a:spcAft>
              <a:buClr>
                <a:srgbClr val="000000"/>
              </a:buClr>
              <a:buSzPts val="1250"/>
              <a:buFont typeface="Arial"/>
              <a:buNone/>
            </a:pPr>
            <a:r>
              <a:t/>
            </a:r>
            <a:endParaRPr b="0" i="0" sz="1250" u="none" cap="none" strike="noStrike">
              <a:solidFill>
                <a:schemeClr val="dk1"/>
              </a:solidFill>
              <a:latin typeface="Times New Roman"/>
              <a:ea typeface="Times New Roman"/>
              <a:cs typeface="Times New Roman"/>
              <a:sym typeface="Times New Roman"/>
            </a:endParaRPr>
          </a:p>
        </p:txBody>
      </p:sp>
      <p:sp>
        <p:nvSpPr>
          <p:cNvPr id="147" name="Google Shape;147;p12"/>
          <p:cNvSpPr txBox="1"/>
          <p:nvPr/>
        </p:nvSpPr>
        <p:spPr>
          <a:xfrm>
            <a:off x="5150225" y="168075"/>
            <a:ext cx="3000000" cy="2502300"/>
          </a:xfrm>
          <a:prstGeom prst="rect">
            <a:avLst/>
          </a:prstGeom>
          <a:noFill/>
          <a:ln>
            <a:noFill/>
          </a:ln>
        </p:spPr>
        <p:txBody>
          <a:bodyPr anchorCtr="0" anchor="t" bIns="91425" lIns="91425" spcFirstLastPara="1" rIns="91425" wrap="square" tIns="91425">
            <a:noAutofit/>
          </a:bodyPr>
          <a:lstStyle/>
          <a:p>
            <a:pPr indent="457200" lvl="0" marL="0" marR="0" rtl="0" algn="ctr">
              <a:lnSpc>
                <a:spcPct val="120000"/>
              </a:lnSpc>
              <a:spcBef>
                <a:spcPts val="0"/>
              </a:spcBef>
              <a:spcAft>
                <a:spcPts val="0"/>
              </a:spcAft>
              <a:buClr>
                <a:srgbClr val="000000"/>
              </a:buClr>
              <a:buSzPts val="1250"/>
              <a:buFont typeface="Arial"/>
              <a:buNone/>
            </a:pPr>
            <a:r>
              <a:t/>
            </a:r>
            <a:endParaRPr b="0" i="0" sz="1250" u="none" cap="none" strike="noStrike">
              <a:solidFill>
                <a:schemeClr val="dk1"/>
              </a:solidFill>
              <a:latin typeface="Times New Roman"/>
              <a:ea typeface="Times New Roman"/>
              <a:cs typeface="Times New Roman"/>
              <a:sym typeface="Times New Roman"/>
            </a:endParaRPr>
          </a:p>
        </p:txBody>
      </p:sp>
      <p:pic>
        <p:nvPicPr>
          <p:cNvPr id="148" name="Google Shape;148;p12">
            <a:hlinkClick r:id="rId3"/>
          </p:cNvPr>
          <p:cNvPicPr preferRelativeResize="0"/>
          <p:nvPr/>
        </p:nvPicPr>
        <p:blipFill rotWithShape="1">
          <a:blip r:embed="rId4">
            <a:alphaModFix/>
          </a:blip>
          <a:srcRect b="0" l="0" r="0" t="0"/>
          <a:stretch/>
        </p:blipFill>
        <p:spPr>
          <a:xfrm>
            <a:off x="6834625" y="3426213"/>
            <a:ext cx="1653975" cy="1653975"/>
          </a:xfrm>
          <a:prstGeom prst="rect">
            <a:avLst/>
          </a:prstGeom>
          <a:noFill/>
          <a:ln>
            <a:noFill/>
          </a:ln>
        </p:spPr>
      </p:pic>
      <p:sp>
        <p:nvSpPr>
          <p:cNvPr id="149" name="Google Shape;149;p12"/>
          <p:cNvSpPr/>
          <p:nvPr/>
        </p:nvSpPr>
        <p:spPr>
          <a:xfrm rot="1461097">
            <a:off x="4973137" y="455182"/>
            <a:ext cx="3650914" cy="2384129"/>
          </a:xfrm>
          <a:prstGeom prst="wedgeRoundRectCallout">
            <a:avLst>
              <a:gd fmla="val -26349" name="adj1"/>
              <a:gd fmla="val 77716" name="adj2"/>
              <a:gd fmla="val 0" name="adj3"/>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457200" lvl="0" marL="0" marR="0" rtl="0" algn="ctr">
              <a:lnSpc>
                <a:spcPct val="120000"/>
              </a:lnSpc>
              <a:spcBef>
                <a:spcPts val="0"/>
              </a:spcBef>
              <a:spcAft>
                <a:spcPts val="0"/>
              </a:spcAft>
              <a:buClr>
                <a:srgbClr val="000000"/>
              </a:buClr>
              <a:buSzPts val="1250"/>
              <a:buFont typeface="Arial"/>
              <a:buNone/>
            </a:pPr>
            <a:r>
              <a:t/>
            </a:r>
            <a:endParaRPr b="1" i="0" sz="1250" u="none" cap="none" strike="noStrike">
              <a:solidFill>
                <a:schemeClr val="dk1"/>
              </a:solidFill>
              <a:latin typeface="Times New Roman"/>
              <a:ea typeface="Times New Roman"/>
              <a:cs typeface="Times New Roman"/>
              <a:sym typeface="Times New Roman"/>
            </a:endParaRPr>
          </a:p>
          <a:p>
            <a:pPr indent="0" lvl="0" marL="0" marR="0" rtl="0" algn="l">
              <a:lnSpc>
                <a:spcPct val="120000"/>
              </a:lnSpc>
              <a:spcBef>
                <a:spcPts val="0"/>
              </a:spcBef>
              <a:spcAft>
                <a:spcPts val="0"/>
              </a:spcAft>
              <a:buClr>
                <a:srgbClr val="000000"/>
              </a:buClr>
              <a:buSzPts val="1250"/>
              <a:buFont typeface="Arial"/>
              <a:buNone/>
            </a:pPr>
            <a:r>
              <a:rPr b="1" lang="en" sz="1350">
                <a:solidFill>
                  <a:schemeClr val="dk1"/>
                </a:solidFill>
                <a:latin typeface="Times New Roman"/>
                <a:ea typeface="Times New Roman"/>
                <a:cs typeface="Times New Roman"/>
                <a:sym typeface="Times New Roman"/>
              </a:rPr>
              <a:t>Recibí muchas notificaciones de Google Classroom y Gmail, pero sabía cómo manejarlas. Descargué ambas aplicaciones en mi teléfono ya que siempre estoy en él. Me notificó cualquier cambio o nuevas actividades que los maestros </a:t>
            </a:r>
            <a:r>
              <a:rPr b="1" lang="en" sz="1350">
                <a:solidFill>
                  <a:schemeClr val="dk1"/>
                </a:solidFill>
                <a:latin typeface="Times New Roman"/>
                <a:ea typeface="Times New Roman"/>
                <a:cs typeface="Times New Roman"/>
                <a:sym typeface="Times New Roman"/>
              </a:rPr>
              <a:t>asignaban</a:t>
            </a:r>
            <a:r>
              <a:rPr b="1" lang="en" sz="1350">
                <a:solidFill>
                  <a:schemeClr val="dk1"/>
                </a:solidFill>
                <a:latin typeface="Times New Roman"/>
                <a:ea typeface="Times New Roman"/>
                <a:cs typeface="Times New Roman"/>
                <a:sym typeface="Times New Roman"/>
              </a:rPr>
              <a:t>. Además, creé una agenda para poder estar al día con todas mis clases.</a:t>
            </a:r>
            <a:endParaRPr b="0" i="0" sz="135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100"/>
              <a:buFont typeface="Arial"/>
              <a:buNone/>
            </a:pPr>
            <a:r>
              <a:t/>
            </a:r>
            <a:endParaRPr b="1" i="0" sz="1300" u="none" cap="none" strike="noStrike">
              <a:solidFill>
                <a:schemeClr val="dk1"/>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300" u="none" cap="none" strike="noStrike">
              <a:solidFill>
                <a:schemeClr val="dk1"/>
              </a:solidFill>
              <a:highlight>
                <a:schemeClr val="lt1"/>
              </a:highlight>
              <a:latin typeface="Arial"/>
              <a:ea typeface="Arial"/>
              <a:cs typeface="Arial"/>
              <a:sym typeface="Arial"/>
            </a:endParaRPr>
          </a:p>
        </p:txBody>
      </p:sp>
      <p:sp>
        <p:nvSpPr>
          <p:cNvPr id="150" name="Google Shape;150;p12"/>
          <p:cNvSpPr/>
          <p:nvPr/>
        </p:nvSpPr>
        <p:spPr>
          <a:xfrm rot="-2140994">
            <a:off x="-233852" y="113080"/>
            <a:ext cx="4406625" cy="3297516"/>
          </a:xfrm>
          <a:prstGeom prst="cloudCallout">
            <a:avLst>
              <a:gd fmla="val 11083" name="adj1"/>
              <a:gd fmla="val 67126" name="adj2"/>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457200" lvl="0" marL="0" marR="0" rtl="0" algn="ctr">
              <a:lnSpc>
                <a:spcPct val="120000"/>
              </a:lnSpc>
              <a:spcBef>
                <a:spcPts val="0"/>
              </a:spcBef>
              <a:spcAft>
                <a:spcPts val="0"/>
              </a:spcAft>
              <a:buClr>
                <a:srgbClr val="000000"/>
              </a:buClr>
              <a:buSzPts val="1250"/>
              <a:buFont typeface="Arial"/>
              <a:buNone/>
            </a:pPr>
            <a:r>
              <a:t/>
            </a:r>
            <a:endParaRPr b="0" i="0" sz="1250" u="none" cap="none" strike="noStrike">
              <a:solidFill>
                <a:schemeClr val="dk1"/>
              </a:solidFill>
              <a:latin typeface="Times New Roman"/>
              <a:ea typeface="Times New Roman"/>
              <a:cs typeface="Times New Roman"/>
              <a:sym typeface="Times New Roman"/>
            </a:endParaRPr>
          </a:p>
          <a:p>
            <a:pPr indent="457200" lvl="0" marL="0" marR="0" rtl="0" algn="ctr">
              <a:lnSpc>
                <a:spcPct val="120000"/>
              </a:lnSpc>
              <a:spcBef>
                <a:spcPts val="0"/>
              </a:spcBef>
              <a:spcAft>
                <a:spcPts val="0"/>
              </a:spcAft>
              <a:buClr>
                <a:srgbClr val="000000"/>
              </a:buClr>
              <a:buSzPts val="1250"/>
              <a:buFont typeface="Arial"/>
              <a:buNone/>
            </a:pPr>
            <a:r>
              <a:t/>
            </a:r>
            <a:endParaRPr b="0" i="0" sz="1250" u="none" cap="none" strike="noStrike">
              <a:solidFill>
                <a:schemeClr val="dk1"/>
              </a:solidFill>
              <a:latin typeface="Times New Roman"/>
              <a:ea typeface="Times New Roman"/>
              <a:cs typeface="Times New Roman"/>
              <a:sym typeface="Times New Roman"/>
            </a:endParaRPr>
          </a:p>
          <a:p>
            <a:pPr indent="457200" lvl="0" marL="0" marR="0" rtl="0" algn="ctr">
              <a:lnSpc>
                <a:spcPct val="120000"/>
              </a:lnSpc>
              <a:spcBef>
                <a:spcPts val="0"/>
              </a:spcBef>
              <a:spcAft>
                <a:spcPts val="0"/>
              </a:spcAft>
              <a:buClr>
                <a:srgbClr val="000000"/>
              </a:buClr>
              <a:buSzPts val="1250"/>
              <a:buFont typeface="Arial"/>
              <a:buNone/>
            </a:pPr>
            <a:r>
              <a:t/>
            </a:r>
            <a:endParaRPr b="0" i="0" sz="1250" u="none" cap="none" strike="noStrike">
              <a:solidFill>
                <a:schemeClr val="dk1"/>
              </a:solidFill>
              <a:latin typeface="Times New Roman"/>
              <a:ea typeface="Times New Roman"/>
              <a:cs typeface="Times New Roman"/>
              <a:sym typeface="Times New Roman"/>
            </a:endParaRPr>
          </a:p>
          <a:p>
            <a:pPr indent="457200" lvl="0" marL="0" marR="0" rtl="0" algn="ctr">
              <a:lnSpc>
                <a:spcPct val="120000"/>
              </a:lnSpc>
              <a:spcBef>
                <a:spcPts val="0"/>
              </a:spcBef>
              <a:spcAft>
                <a:spcPts val="0"/>
              </a:spcAft>
              <a:buClr>
                <a:schemeClr val="dk1"/>
              </a:buClr>
              <a:buSzPts val="1100"/>
              <a:buFont typeface="Arial"/>
              <a:buNone/>
            </a:pPr>
            <a:r>
              <a:rPr b="1" lang="en" sz="1150">
                <a:solidFill>
                  <a:schemeClr val="dk1"/>
                </a:solidFill>
                <a:latin typeface="Times New Roman"/>
                <a:ea typeface="Times New Roman"/>
                <a:cs typeface="Times New Roman"/>
                <a:sym typeface="Times New Roman"/>
              </a:rPr>
              <a:t>“Al principio, estaba emocionado de tomar clases en línea porque necesitaba ese tiempo en casa para ponerme al día con mis tareas, pero realmente prefiero estar físicamente en clase. No me gusta tener que escuchar a alguien hablar todo el día en la computadora. Sin embargo, diría que lo mejor de las clases en linea es la facilidad para elegir a qué hora y durante cuánto tiempo estudiar, creando horarios de estudio flexibles y adecuados ”.</a:t>
            </a:r>
            <a:endParaRPr b="1" i="0" sz="1150" u="none" cap="none" strike="noStrike">
              <a:solidFill>
                <a:schemeClr val="dk1"/>
              </a:solidFill>
              <a:latin typeface="Times New Roman"/>
              <a:ea typeface="Times New Roman"/>
              <a:cs typeface="Times New Roman"/>
              <a:sym typeface="Times New Roman"/>
            </a:endParaRPr>
          </a:p>
          <a:p>
            <a:pPr indent="457200" lvl="0" marL="0" marR="0" rtl="0" algn="just">
              <a:lnSpc>
                <a:spcPct val="120000"/>
              </a:lnSpc>
              <a:spcBef>
                <a:spcPts val="0"/>
              </a:spcBef>
              <a:spcAft>
                <a:spcPts val="0"/>
              </a:spcAft>
              <a:buClr>
                <a:schemeClr val="dk1"/>
              </a:buClr>
              <a:buSzPts val="1100"/>
              <a:buFont typeface="Arial"/>
              <a:buNone/>
            </a:pPr>
            <a:r>
              <a:t/>
            </a:r>
            <a:endParaRPr b="1" i="0" sz="1150" u="none" cap="none" strike="noStrike">
              <a:solidFill>
                <a:schemeClr val="dk1"/>
              </a:solidFill>
              <a:latin typeface="Times New Roman"/>
              <a:ea typeface="Times New Roman"/>
              <a:cs typeface="Times New Roman"/>
              <a:sym typeface="Times New Roman"/>
            </a:endParaRPr>
          </a:p>
          <a:p>
            <a:pPr indent="457200" lvl="0" marL="0" marR="0" rtl="0" algn="just">
              <a:lnSpc>
                <a:spcPct val="120000"/>
              </a:lnSpc>
              <a:spcBef>
                <a:spcPts val="0"/>
              </a:spcBef>
              <a:spcAft>
                <a:spcPts val="0"/>
              </a:spcAft>
              <a:buClr>
                <a:schemeClr val="dk1"/>
              </a:buClr>
              <a:buSzPts val="1100"/>
              <a:buFont typeface="Arial"/>
              <a:buNone/>
            </a:pPr>
            <a:r>
              <a:t/>
            </a:r>
            <a:endParaRPr b="1" i="0" sz="125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1" name="Google Shape;151;p12"/>
          <p:cNvPicPr preferRelativeResize="0"/>
          <p:nvPr/>
        </p:nvPicPr>
        <p:blipFill rotWithShape="1">
          <a:blip r:embed="rId5">
            <a:alphaModFix/>
          </a:blip>
          <a:srcRect b="0" l="0" r="0" t="0"/>
          <a:stretch/>
        </p:blipFill>
        <p:spPr>
          <a:xfrm>
            <a:off x="1" y="3844225"/>
            <a:ext cx="837831" cy="1000700"/>
          </a:xfrm>
          <a:prstGeom prst="rect">
            <a:avLst/>
          </a:prstGeom>
          <a:noFill/>
          <a:ln>
            <a:noFill/>
          </a:ln>
        </p:spPr>
      </p:pic>
      <p:sp>
        <p:nvSpPr>
          <p:cNvPr id="152" name="Google Shape;152;p12"/>
          <p:cNvSpPr/>
          <p:nvPr/>
        </p:nvSpPr>
        <p:spPr>
          <a:xfrm>
            <a:off x="3766925" y="2941325"/>
            <a:ext cx="2102400" cy="822900"/>
          </a:xfrm>
          <a:prstGeom prst="flowChartConnector">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Lorennys Garcia   </a:t>
            </a:r>
            <a:endParaRPr b="1"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Class of 2022</a:t>
            </a:r>
            <a:endParaRPr b="1" i="0" sz="1300" u="none" cap="none" strike="noStrike">
              <a:solidFill>
                <a:srgbClr val="000000"/>
              </a:solidFill>
              <a:latin typeface="Arial"/>
              <a:ea typeface="Arial"/>
              <a:cs typeface="Arial"/>
              <a:sym typeface="Arial"/>
            </a:endParaRPr>
          </a:p>
        </p:txBody>
      </p:sp>
      <p:pic>
        <p:nvPicPr>
          <p:cNvPr id="153" name="Google Shape;153;p12"/>
          <p:cNvPicPr preferRelativeResize="0"/>
          <p:nvPr/>
        </p:nvPicPr>
        <p:blipFill rotWithShape="1">
          <a:blip r:embed="rId6">
            <a:alphaModFix/>
          </a:blip>
          <a:srcRect b="0" l="0" r="0" t="0"/>
          <a:stretch/>
        </p:blipFill>
        <p:spPr>
          <a:xfrm>
            <a:off x="5869325" y="4105475"/>
            <a:ext cx="1000699" cy="1000699"/>
          </a:xfrm>
          <a:prstGeom prst="rect">
            <a:avLst/>
          </a:prstGeom>
          <a:noFill/>
          <a:ln>
            <a:noFill/>
          </a:ln>
        </p:spPr>
      </p:pic>
      <p:sp>
        <p:nvSpPr>
          <p:cNvPr id="154" name="Google Shape;154;p12"/>
          <p:cNvSpPr txBox="1"/>
          <p:nvPr/>
        </p:nvSpPr>
        <p:spPr>
          <a:xfrm>
            <a:off x="798450" y="3844225"/>
            <a:ext cx="5503200" cy="129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 sz="1300">
                <a:solidFill>
                  <a:srgbClr val="FF0000"/>
                </a:solidFill>
              </a:rPr>
              <a:t>Sugerencia: puede utilizar el calendario de Google para crear un horario para usted. Agrega tu calendario para tus clases, trabajo y tarea.</a:t>
            </a:r>
            <a:endParaRPr b="1" sz="1300">
              <a:solidFill>
                <a:srgbClr val="FF0000"/>
              </a:solidFill>
            </a:endParaRPr>
          </a:p>
          <a:p>
            <a:pPr indent="0" lvl="0" marL="0" marR="0" rtl="0" algn="l">
              <a:lnSpc>
                <a:spcPct val="100000"/>
              </a:lnSpc>
              <a:spcBef>
                <a:spcPts val="0"/>
              </a:spcBef>
              <a:spcAft>
                <a:spcPts val="0"/>
              </a:spcAft>
              <a:buClr>
                <a:schemeClr val="dk1"/>
              </a:buClr>
              <a:buSzPts val="1100"/>
              <a:buFont typeface="Arial"/>
              <a:buNone/>
            </a:pPr>
            <a:r>
              <a:t/>
            </a:r>
            <a:endParaRPr b="1" sz="1300">
              <a:solidFill>
                <a:srgbClr val="FF0000"/>
              </a:solidFill>
            </a:endParaRPr>
          </a:p>
          <a:p>
            <a:pPr indent="0" lvl="0" marL="0" marR="0" rtl="0" algn="l">
              <a:lnSpc>
                <a:spcPct val="100000"/>
              </a:lnSpc>
              <a:spcBef>
                <a:spcPts val="0"/>
              </a:spcBef>
              <a:spcAft>
                <a:spcPts val="0"/>
              </a:spcAft>
              <a:buClr>
                <a:schemeClr val="dk1"/>
              </a:buClr>
              <a:buSzPts val="1100"/>
              <a:buFont typeface="Arial"/>
              <a:buNone/>
            </a:pPr>
            <a:r>
              <a:rPr b="1" lang="en" sz="1300">
                <a:solidFill>
                  <a:srgbClr val="FF0000"/>
                </a:solidFill>
              </a:rPr>
              <a:t>Haga clic en la imagen de youtube para obtener un enlace sobre cómo usar el calendario de Google</a:t>
            </a:r>
            <a:endParaRPr b="1" sz="1300">
              <a:solidFill>
                <a:srgbClr val="FF0000"/>
              </a:solidFill>
            </a:endParaRPr>
          </a:p>
          <a:p>
            <a:pPr indent="0" lvl="0" marL="0" marR="0" rtl="0" algn="l">
              <a:lnSpc>
                <a:spcPct val="100000"/>
              </a:lnSpc>
              <a:spcBef>
                <a:spcPts val="0"/>
              </a:spcBef>
              <a:spcAft>
                <a:spcPts val="0"/>
              </a:spcAft>
              <a:buClr>
                <a:srgbClr val="000000"/>
              </a:buClr>
              <a:buSzPts val="1300"/>
              <a:buFont typeface="Arial"/>
              <a:buNone/>
            </a:pPr>
            <a:r>
              <a:t/>
            </a:r>
            <a:endParaRPr b="1" sz="1300">
              <a:solidFill>
                <a:srgbClr val="FF0000"/>
              </a:solidFill>
            </a:endParaRPr>
          </a:p>
        </p:txBody>
      </p:sp>
      <p:pic>
        <p:nvPicPr>
          <p:cNvPr id="155" name="Google Shape;155;p12" title="Imadra.mp3">
            <a:hlinkClick r:id="rId7"/>
          </p:cNvPr>
          <p:cNvPicPr preferRelativeResize="0"/>
          <p:nvPr/>
        </p:nvPicPr>
        <p:blipFill rotWithShape="1">
          <a:blip r:embed="rId8">
            <a:alphaModFix/>
          </a:blip>
          <a:srcRect b="0" l="0" r="0" t="0"/>
          <a:stretch/>
        </p:blipFill>
        <p:spPr>
          <a:xfrm>
            <a:off x="5257700" y="2460797"/>
            <a:ext cx="350600" cy="350600"/>
          </a:xfrm>
          <a:prstGeom prst="rect">
            <a:avLst/>
          </a:prstGeom>
          <a:noFill/>
          <a:ln>
            <a:noFill/>
          </a:ln>
        </p:spPr>
      </p:pic>
      <p:pic>
        <p:nvPicPr>
          <p:cNvPr id="156" name="Google Shape;156;p12" title="Kayla.mp3">
            <a:hlinkClick r:id="rId9"/>
          </p:cNvPr>
          <p:cNvPicPr preferRelativeResize="0"/>
          <p:nvPr/>
        </p:nvPicPr>
        <p:blipFill rotWithShape="1">
          <a:blip r:embed="rId8">
            <a:alphaModFix/>
          </a:blip>
          <a:srcRect b="0" l="0" r="0" t="0"/>
          <a:stretch/>
        </p:blipFill>
        <p:spPr>
          <a:xfrm>
            <a:off x="3131725" y="2811397"/>
            <a:ext cx="350600" cy="350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0" name="Shape 160"/>
        <p:cNvGrpSpPr/>
        <p:nvPr/>
      </p:nvGrpSpPr>
      <p:grpSpPr>
        <a:xfrm>
          <a:off x="0" y="0"/>
          <a:ext cx="0" cy="0"/>
          <a:chOff x="0" y="0"/>
          <a:chExt cx="0" cy="0"/>
        </a:xfrm>
      </p:grpSpPr>
      <p:pic>
        <p:nvPicPr>
          <p:cNvPr id="161" name="Google Shape;161;p13">
            <a:hlinkClick r:id="rId3"/>
          </p:cNvPr>
          <p:cNvPicPr preferRelativeResize="0"/>
          <p:nvPr/>
        </p:nvPicPr>
        <p:blipFill rotWithShape="1">
          <a:blip r:embed="rId4">
            <a:alphaModFix/>
          </a:blip>
          <a:srcRect b="0" l="0" r="0" t="0"/>
          <a:stretch/>
        </p:blipFill>
        <p:spPr>
          <a:xfrm>
            <a:off x="4134750" y="451640"/>
            <a:ext cx="874500" cy="382594"/>
          </a:xfrm>
          <a:prstGeom prst="rect">
            <a:avLst/>
          </a:prstGeom>
          <a:noFill/>
          <a:ln>
            <a:noFill/>
          </a:ln>
        </p:spPr>
      </p:pic>
      <p:sp>
        <p:nvSpPr>
          <p:cNvPr id="162" name="Google Shape;162;p13"/>
          <p:cNvSpPr txBox="1"/>
          <p:nvPr/>
        </p:nvSpPr>
        <p:spPr>
          <a:xfrm>
            <a:off x="0" y="3857625"/>
            <a:ext cx="9144000" cy="1285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39AC37"/>
                </a:solidFill>
                <a:latin typeface="Arial"/>
                <a:ea typeface="Arial"/>
                <a:cs typeface="Arial"/>
                <a:sym typeface="Arial"/>
              </a:rPr>
              <a:t>ⓘ</a:t>
            </a:r>
            <a:r>
              <a:rPr b="0" i="0" lang="en" sz="1400" u="none" cap="none" strike="noStrike">
                <a:solidFill>
                  <a:srgbClr val="000000"/>
                </a:solidFill>
                <a:latin typeface="Arial"/>
                <a:ea typeface="Arial"/>
                <a:cs typeface="Arial"/>
                <a:sym typeface="Arial"/>
              </a:rPr>
              <a:t> </a:t>
            </a:r>
            <a:r>
              <a:rPr lang="en"/>
              <a:t>Comience a presentar para mostrar los resultados de la encuesta en esta diapositiva.</a:t>
            </a:r>
            <a:endParaRPr b="0" i="0" sz="1400" u="none" cap="none" strike="noStrike">
              <a:solidFill>
                <a:srgbClr val="000000"/>
              </a:solidFill>
              <a:latin typeface="Arial"/>
              <a:ea typeface="Arial"/>
              <a:cs typeface="Arial"/>
              <a:sym typeface="Arial"/>
            </a:endParaRPr>
          </a:p>
        </p:txBody>
      </p:sp>
      <p:sp>
        <p:nvSpPr>
          <p:cNvPr id="163" name="Google Shape;163;p13"/>
          <p:cNvSpPr txBox="1"/>
          <p:nvPr/>
        </p:nvSpPr>
        <p:spPr>
          <a:xfrm>
            <a:off x="0" y="1285875"/>
            <a:ext cx="9144000" cy="2571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lang="en" sz="3600">
                <a:solidFill>
                  <a:srgbClr val="424242"/>
                </a:solidFill>
                <a:latin typeface="Lato"/>
                <a:ea typeface="Lato"/>
                <a:cs typeface="Lato"/>
                <a:sym typeface="Lato"/>
              </a:rPr>
              <a:t>¿Está interesado en utilizar el calendario de Google?</a:t>
            </a:r>
            <a:endParaRPr b="0" i="0" sz="3600" u="none" cap="none" strike="noStrike">
              <a:solidFill>
                <a:srgbClr val="424242"/>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7" name="Shape 167"/>
        <p:cNvGrpSpPr/>
        <p:nvPr/>
      </p:nvGrpSpPr>
      <p:grpSpPr>
        <a:xfrm>
          <a:off x="0" y="0"/>
          <a:ext cx="0" cy="0"/>
          <a:chOff x="0" y="0"/>
          <a:chExt cx="0" cy="0"/>
        </a:xfrm>
      </p:grpSpPr>
      <p:pic>
        <p:nvPicPr>
          <p:cNvPr id="168" name="Google Shape;168;p14">
            <a:hlinkClick r:id="rId4"/>
          </p:cNvPr>
          <p:cNvPicPr preferRelativeResize="0"/>
          <p:nvPr/>
        </p:nvPicPr>
        <p:blipFill rotWithShape="1">
          <a:blip r:embed="rId5">
            <a:alphaModFix/>
          </a:blip>
          <a:srcRect b="0" l="0" r="0" t="0"/>
          <a:stretch/>
        </p:blipFill>
        <p:spPr>
          <a:xfrm>
            <a:off x="932550" y="4196325"/>
            <a:ext cx="887175" cy="887175"/>
          </a:xfrm>
          <a:prstGeom prst="rect">
            <a:avLst/>
          </a:prstGeom>
          <a:noFill/>
          <a:ln>
            <a:noFill/>
          </a:ln>
        </p:spPr>
      </p:pic>
      <p:pic>
        <p:nvPicPr>
          <p:cNvPr id="169" name="Google Shape;169;p14"/>
          <p:cNvPicPr preferRelativeResize="0"/>
          <p:nvPr/>
        </p:nvPicPr>
        <p:blipFill rotWithShape="1">
          <a:blip r:embed="rId6">
            <a:alphaModFix/>
          </a:blip>
          <a:srcRect b="0" l="0" r="0" t="0"/>
          <a:stretch/>
        </p:blipFill>
        <p:spPr>
          <a:xfrm>
            <a:off x="608300" y="434575"/>
            <a:ext cx="1382625" cy="1329425"/>
          </a:xfrm>
          <a:prstGeom prst="rect">
            <a:avLst/>
          </a:prstGeom>
          <a:noFill/>
          <a:ln>
            <a:noFill/>
          </a:ln>
        </p:spPr>
      </p:pic>
      <p:pic>
        <p:nvPicPr>
          <p:cNvPr id="170" name="Google Shape;170;p14"/>
          <p:cNvPicPr preferRelativeResize="0"/>
          <p:nvPr/>
        </p:nvPicPr>
        <p:blipFill rotWithShape="1">
          <a:blip r:embed="rId7">
            <a:alphaModFix/>
          </a:blip>
          <a:srcRect b="0" l="0" r="0" t="0"/>
          <a:stretch/>
        </p:blipFill>
        <p:spPr>
          <a:xfrm>
            <a:off x="2467575" y="369688"/>
            <a:ext cx="2918400" cy="1459200"/>
          </a:xfrm>
          <a:prstGeom prst="rect">
            <a:avLst/>
          </a:prstGeom>
          <a:noFill/>
          <a:ln>
            <a:noFill/>
          </a:ln>
        </p:spPr>
      </p:pic>
      <p:pic>
        <p:nvPicPr>
          <p:cNvPr id="171" name="Google Shape;171;p14"/>
          <p:cNvPicPr preferRelativeResize="0"/>
          <p:nvPr/>
        </p:nvPicPr>
        <p:blipFill rotWithShape="1">
          <a:blip r:embed="rId8">
            <a:alphaModFix/>
          </a:blip>
          <a:srcRect b="0" l="0" r="0" t="0"/>
          <a:stretch/>
        </p:blipFill>
        <p:spPr>
          <a:xfrm>
            <a:off x="5974886" y="238218"/>
            <a:ext cx="2266557" cy="1459175"/>
          </a:xfrm>
          <a:prstGeom prst="rect">
            <a:avLst/>
          </a:prstGeom>
          <a:noFill/>
          <a:ln>
            <a:noFill/>
          </a:ln>
        </p:spPr>
      </p:pic>
      <p:pic>
        <p:nvPicPr>
          <p:cNvPr id="172" name="Google Shape;172;p14"/>
          <p:cNvPicPr preferRelativeResize="0"/>
          <p:nvPr/>
        </p:nvPicPr>
        <p:blipFill rotWithShape="1">
          <a:blip r:embed="rId9">
            <a:alphaModFix/>
          </a:blip>
          <a:srcRect b="0" l="0" r="0" t="0"/>
          <a:stretch/>
        </p:blipFill>
        <p:spPr>
          <a:xfrm>
            <a:off x="5385975" y="3329874"/>
            <a:ext cx="1563975" cy="1040750"/>
          </a:xfrm>
          <a:prstGeom prst="rect">
            <a:avLst/>
          </a:prstGeom>
          <a:noFill/>
          <a:ln>
            <a:noFill/>
          </a:ln>
        </p:spPr>
      </p:pic>
      <p:pic>
        <p:nvPicPr>
          <p:cNvPr id="173" name="Google Shape;173;p14"/>
          <p:cNvPicPr preferRelativeResize="0"/>
          <p:nvPr/>
        </p:nvPicPr>
        <p:blipFill rotWithShape="1">
          <a:blip r:embed="rId10">
            <a:alphaModFix/>
          </a:blip>
          <a:srcRect b="0" l="0" r="0" t="0"/>
          <a:stretch/>
        </p:blipFill>
        <p:spPr>
          <a:xfrm>
            <a:off x="2312900" y="3124275"/>
            <a:ext cx="2197700" cy="1641675"/>
          </a:xfrm>
          <a:prstGeom prst="rect">
            <a:avLst/>
          </a:prstGeom>
          <a:noFill/>
          <a:ln>
            <a:noFill/>
          </a:ln>
        </p:spPr>
      </p:pic>
      <p:sp>
        <p:nvSpPr>
          <p:cNvPr id="174" name="Google Shape;174;p14"/>
          <p:cNvSpPr txBox="1"/>
          <p:nvPr/>
        </p:nvSpPr>
        <p:spPr>
          <a:xfrm>
            <a:off x="756150" y="1882288"/>
            <a:ext cx="7631700" cy="1329300"/>
          </a:xfrm>
          <a:prstGeom prst="rect">
            <a:avLst/>
          </a:prstGeom>
          <a:noFill/>
          <a:ln>
            <a:noFill/>
          </a:ln>
        </p:spPr>
        <p:txBody>
          <a:bodyPr anchorCtr="0" anchor="t" bIns="91425" lIns="91425" spcFirstLastPara="1" rIns="91425" wrap="square" tIns="91425">
            <a:noAutofit/>
          </a:bodyPr>
          <a:lstStyle/>
          <a:p>
            <a:pPr indent="457200" lvl="0" marL="0" marR="0" rtl="0" algn="l">
              <a:lnSpc>
                <a:spcPct val="115000"/>
              </a:lnSpc>
              <a:spcBef>
                <a:spcPts val="0"/>
              </a:spcBef>
              <a:spcAft>
                <a:spcPts val="0"/>
              </a:spcAft>
              <a:buClr>
                <a:schemeClr val="dk1"/>
              </a:buClr>
              <a:buSzPts val="1100"/>
              <a:buFont typeface="Arial"/>
              <a:buNone/>
            </a:pPr>
            <a:r>
              <a:rPr lang="en" sz="2200">
                <a:solidFill>
                  <a:srgbClr val="FFFFFF"/>
                </a:solidFill>
                <a:latin typeface="Comic Sans MS"/>
                <a:ea typeface="Comic Sans MS"/>
                <a:cs typeface="Comic Sans MS"/>
                <a:sym typeface="Comic Sans MS"/>
              </a:rPr>
              <a:t>La autogestión es la capacidad de regular con éxito las emociones, pensamientos y comportamientos de uno en diferentes situaciones.</a:t>
            </a:r>
            <a:endParaRPr b="0" i="0" sz="2300" u="none" cap="none" strike="noStrike">
              <a:solidFill>
                <a:srgbClr val="FFFFFF"/>
              </a:solidFill>
              <a:latin typeface="Comic Sans MS"/>
              <a:ea typeface="Comic Sans MS"/>
              <a:cs typeface="Comic Sans MS"/>
              <a:sym typeface="Comic Sans M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8" name="Shape 178"/>
        <p:cNvGrpSpPr/>
        <p:nvPr/>
      </p:nvGrpSpPr>
      <p:grpSpPr>
        <a:xfrm>
          <a:off x="0" y="0"/>
          <a:ext cx="0" cy="0"/>
          <a:chOff x="0" y="0"/>
          <a:chExt cx="0" cy="0"/>
        </a:xfrm>
      </p:grpSpPr>
      <p:sp>
        <p:nvSpPr>
          <p:cNvPr id="179" name="Google Shape;179;p15"/>
          <p:cNvSpPr txBox="1"/>
          <p:nvPr/>
        </p:nvSpPr>
        <p:spPr>
          <a:xfrm flipH="1" rot="10800000">
            <a:off x="697150" y="616100"/>
            <a:ext cx="762000" cy="3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15"/>
          <p:cNvSpPr txBox="1"/>
          <p:nvPr/>
        </p:nvSpPr>
        <p:spPr>
          <a:xfrm>
            <a:off x="2571750" y="120325"/>
            <a:ext cx="3757200" cy="456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900">
                <a:solidFill>
                  <a:srgbClr val="FFD966"/>
                </a:solidFill>
                <a:latin typeface="Amatic SC"/>
                <a:ea typeface="Amatic SC"/>
                <a:cs typeface="Amatic SC"/>
                <a:sym typeface="Amatic SC"/>
              </a:rPr>
              <a:t>La única persona sobre la que tienes control eres </a:t>
            </a:r>
            <a:endParaRPr sz="2900">
              <a:solidFill>
                <a:srgbClr val="FFD966"/>
              </a:solidFill>
              <a:latin typeface="Amatic SC"/>
              <a:ea typeface="Amatic SC"/>
              <a:cs typeface="Amatic SC"/>
              <a:sym typeface="Amatic SC"/>
            </a:endParaRPr>
          </a:p>
          <a:p>
            <a:pPr indent="0" lvl="0" marL="0" rtl="0" algn="ctr">
              <a:spcBef>
                <a:spcPts val="0"/>
              </a:spcBef>
              <a:spcAft>
                <a:spcPts val="0"/>
              </a:spcAft>
              <a:buNone/>
            </a:pPr>
            <a:r>
              <a:rPr lang="en" sz="2900">
                <a:solidFill>
                  <a:srgbClr val="FFD966"/>
                </a:solidFill>
                <a:latin typeface="Ultra"/>
                <a:ea typeface="Ultra"/>
                <a:cs typeface="Ultra"/>
                <a:sym typeface="Ultra"/>
              </a:rPr>
              <a:t>tú</a:t>
            </a:r>
            <a:r>
              <a:rPr lang="en" sz="2900">
                <a:solidFill>
                  <a:srgbClr val="FFD966"/>
                </a:solidFill>
                <a:latin typeface="Amatic SC"/>
                <a:ea typeface="Amatic SC"/>
                <a:cs typeface="Amatic SC"/>
                <a:sym typeface="Amatic SC"/>
              </a:rPr>
              <a:t> </a:t>
            </a:r>
            <a:r>
              <a:rPr lang="en" sz="2900">
                <a:solidFill>
                  <a:srgbClr val="FFD966"/>
                </a:solidFill>
                <a:latin typeface="Ultra"/>
                <a:ea typeface="Ultra"/>
                <a:cs typeface="Ultra"/>
                <a:sym typeface="Ultra"/>
              </a:rPr>
              <a:t>mismo.</a:t>
            </a:r>
            <a:r>
              <a:rPr lang="en" sz="2900">
                <a:solidFill>
                  <a:srgbClr val="FFD966"/>
                </a:solidFill>
              </a:rPr>
              <a:t> </a:t>
            </a:r>
            <a:endParaRPr sz="2900">
              <a:solidFill>
                <a:srgbClr val="FFD966"/>
              </a:solidFill>
            </a:endParaRPr>
          </a:p>
          <a:p>
            <a:pPr indent="0" lvl="0" marL="0" rtl="0" algn="ctr">
              <a:spcBef>
                <a:spcPts val="0"/>
              </a:spcBef>
              <a:spcAft>
                <a:spcPts val="0"/>
              </a:spcAft>
              <a:buNone/>
            </a:pPr>
            <a:r>
              <a:rPr lang="en" sz="2900">
                <a:solidFill>
                  <a:srgbClr val="FFD966"/>
                </a:solidFill>
                <a:latin typeface="Amatic SC"/>
                <a:ea typeface="Amatic SC"/>
                <a:cs typeface="Amatic SC"/>
                <a:sym typeface="Amatic SC"/>
              </a:rPr>
              <a:t>Puede cambiar la forma en que ve</a:t>
            </a:r>
            <a:r>
              <a:rPr lang="en" sz="2900">
                <a:solidFill>
                  <a:srgbClr val="FFD966"/>
                </a:solidFill>
              </a:rPr>
              <a:t> </a:t>
            </a:r>
            <a:r>
              <a:rPr lang="en" sz="2900">
                <a:solidFill>
                  <a:srgbClr val="FFD966"/>
                </a:solidFill>
                <a:latin typeface="Roboto Medium"/>
                <a:ea typeface="Roboto Medium"/>
                <a:cs typeface="Roboto Medium"/>
                <a:sym typeface="Roboto Medium"/>
              </a:rPr>
              <a:t>una situación</a:t>
            </a:r>
            <a:endParaRPr b="1" sz="2900">
              <a:solidFill>
                <a:srgbClr val="FFD966"/>
              </a:solidFill>
              <a:latin typeface="Impact"/>
              <a:ea typeface="Impact"/>
              <a:cs typeface="Impact"/>
              <a:sym typeface="Impact"/>
            </a:endParaRPr>
          </a:p>
          <a:p>
            <a:pPr indent="0" lvl="0" marL="0" rtl="0" algn="ctr">
              <a:spcBef>
                <a:spcPts val="0"/>
              </a:spcBef>
              <a:spcAft>
                <a:spcPts val="0"/>
              </a:spcAft>
              <a:buNone/>
            </a:pPr>
            <a:r>
              <a:rPr b="1" lang="en" sz="2900">
                <a:solidFill>
                  <a:srgbClr val="FFD966"/>
                </a:solidFill>
                <a:latin typeface="Impact"/>
                <a:ea typeface="Impact"/>
                <a:cs typeface="Impact"/>
                <a:sym typeface="Impact"/>
              </a:rPr>
              <a:t>o alejarse de ella.</a:t>
            </a:r>
            <a:endParaRPr b="1" sz="2900">
              <a:solidFill>
                <a:srgbClr val="FFD966"/>
              </a:solidFill>
              <a:latin typeface="Impact"/>
              <a:ea typeface="Impact"/>
              <a:cs typeface="Impact"/>
              <a:sym typeface="Impact"/>
            </a:endParaRPr>
          </a:p>
          <a:p>
            <a:pPr indent="0" lvl="0" marL="0" rtl="0" algn="ctr">
              <a:spcBef>
                <a:spcPts val="0"/>
              </a:spcBef>
              <a:spcAft>
                <a:spcPts val="0"/>
              </a:spcAft>
              <a:buNone/>
            </a:pPr>
            <a:r>
              <a:rPr lang="en" sz="2900">
                <a:solidFill>
                  <a:srgbClr val="FFD966"/>
                </a:solidFill>
                <a:latin typeface="Lobster"/>
                <a:ea typeface="Lobster"/>
                <a:cs typeface="Lobster"/>
                <a:sym typeface="Lobster"/>
              </a:rPr>
              <a:t>Pero no puedes cambiar </a:t>
            </a:r>
            <a:r>
              <a:rPr b="1" lang="en" sz="2900">
                <a:solidFill>
                  <a:srgbClr val="FFD966"/>
                </a:solidFill>
                <a:latin typeface="Comfortaa"/>
                <a:ea typeface="Comfortaa"/>
                <a:cs typeface="Comfortaa"/>
                <a:sym typeface="Comfortaa"/>
              </a:rPr>
              <a:t>a la otra persona.</a:t>
            </a:r>
            <a:endParaRPr b="1" sz="2900">
              <a:solidFill>
                <a:srgbClr val="FFD966"/>
              </a:solidFill>
              <a:latin typeface="Comfortaa"/>
              <a:ea typeface="Comfortaa"/>
              <a:cs typeface="Comfortaa"/>
              <a:sym typeface="Comfortaa"/>
            </a:endParaRPr>
          </a:p>
          <a:p>
            <a:pPr indent="0" lvl="0" marL="0" rtl="0" algn="l">
              <a:spcBef>
                <a:spcPts val="0"/>
              </a:spcBef>
              <a:spcAft>
                <a:spcPts val="0"/>
              </a:spcAft>
              <a:buNone/>
            </a:pPr>
            <a:r>
              <a:t/>
            </a:r>
            <a:endParaRPr sz="2900">
              <a:solidFill>
                <a:srgbClr val="FFD966"/>
              </a:solidFill>
              <a:latin typeface="Comfortaa Regular"/>
              <a:ea typeface="Comfortaa Regular"/>
              <a:cs typeface="Comfortaa Regular"/>
              <a:sym typeface="Comfortaa Regular"/>
            </a:endParaRPr>
          </a:p>
          <a:p>
            <a:pPr indent="0" lvl="0" marL="0" rtl="0" algn="l">
              <a:spcBef>
                <a:spcPts val="0"/>
              </a:spcBef>
              <a:spcAft>
                <a:spcPts val="0"/>
              </a:spcAft>
              <a:buNone/>
            </a:pPr>
            <a:r>
              <a:rPr lang="en" sz="2900">
                <a:solidFill>
                  <a:srgbClr val="FFD966"/>
                </a:solidFill>
                <a:latin typeface="Comfortaa Regular"/>
                <a:ea typeface="Comfortaa Regular"/>
                <a:cs typeface="Comfortaa Regular"/>
                <a:sym typeface="Comfortaa Regular"/>
              </a:rPr>
              <a:t>             </a:t>
            </a:r>
            <a:r>
              <a:rPr b="1" lang="en" sz="2900">
                <a:solidFill>
                  <a:srgbClr val="FFD966"/>
                </a:solidFill>
                <a:latin typeface="Comfortaa"/>
                <a:ea typeface="Comfortaa"/>
                <a:cs typeface="Comfortaa"/>
                <a:sym typeface="Comfortaa"/>
              </a:rPr>
              <a:t>    -OPRAH</a:t>
            </a:r>
            <a:endParaRPr b="1" sz="2900">
              <a:solidFill>
                <a:srgbClr val="FFD966"/>
              </a:solidFill>
              <a:latin typeface="Comfortaa"/>
              <a:ea typeface="Comfortaa"/>
              <a:cs typeface="Comfortaa"/>
              <a:sym typeface="Comforta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4" name="Shape 184"/>
        <p:cNvGrpSpPr/>
        <p:nvPr/>
      </p:nvGrpSpPr>
      <p:grpSpPr>
        <a:xfrm>
          <a:off x="0" y="0"/>
          <a:ext cx="0" cy="0"/>
          <a:chOff x="0" y="0"/>
          <a:chExt cx="0" cy="0"/>
        </a:xfrm>
      </p:grpSpPr>
      <p:sp>
        <p:nvSpPr>
          <p:cNvPr id="185" name="Google Shape;185;p16"/>
          <p:cNvSpPr txBox="1"/>
          <p:nvPr/>
        </p:nvSpPr>
        <p:spPr>
          <a:xfrm>
            <a:off x="916350" y="194975"/>
            <a:ext cx="7672800" cy="120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300"/>
              <a:buFont typeface="Arial"/>
              <a:buNone/>
            </a:pPr>
            <a:r>
              <a:rPr lang="en" sz="7300">
                <a:solidFill>
                  <a:srgbClr val="FFFFFF"/>
                </a:solidFill>
              </a:rPr>
              <a:t>Conciencia Social</a:t>
            </a:r>
            <a:r>
              <a:rPr lang="en" sz="7300">
                <a:solidFill>
                  <a:srgbClr val="FFFFFF"/>
                </a:solidFill>
              </a:rPr>
              <a:t> </a:t>
            </a:r>
            <a:endParaRPr b="0" i="0" sz="7300" u="none" cap="none" strike="noStrike">
              <a:solidFill>
                <a:srgbClr val="FFFFFF"/>
              </a:solidFill>
              <a:latin typeface="Arial"/>
              <a:ea typeface="Arial"/>
              <a:cs typeface="Arial"/>
              <a:sym typeface="Arial"/>
            </a:endParaRPr>
          </a:p>
        </p:txBody>
      </p:sp>
      <p:sp>
        <p:nvSpPr>
          <p:cNvPr id="186" name="Google Shape;186;p16"/>
          <p:cNvSpPr txBox="1"/>
          <p:nvPr/>
        </p:nvSpPr>
        <p:spPr>
          <a:xfrm>
            <a:off x="3676575" y="1591875"/>
            <a:ext cx="1726800" cy="229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sz="2600"/>
              <a:t>Ponte en el lugar de otra persona</a:t>
            </a:r>
            <a:endParaRPr b="0" i="0" sz="26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90" name="Shape 190"/>
        <p:cNvGrpSpPr/>
        <p:nvPr/>
      </p:nvGrpSpPr>
      <p:grpSpPr>
        <a:xfrm>
          <a:off x="0" y="0"/>
          <a:ext cx="0" cy="0"/>
          <a:chOff x="0" y="0"/>
          <a:chExt cx="0" cy="0"/>
        </a:xfrm>
      </p:grpSpPr>
      <p:pic>
        <p:nvPicPr>
          <p:cNvPr id="191" name="Google Shape;191;p17"/>
          <p:cNvPicPr preferRelativeResize="0"/>
          <p:nvPr/>
        </p:nvPicPr>
        <p:blipFill rotWithShape="1">
          <a:blip r:embed="rId3">
            <a:alphaModFix/>
          </a:blip>
          <a:srcRect b="0" l="0" r="0" t="0"/>
          <a:stretch/>
        </p:blipFill>
        <p:spPr>
          <a:xfrm>
            <a:off x="199625" y="238862"/>
            <a:ext cx="3814849" cy="4665776"/>
          </a:xfrm>
          <a:prstGeom prst="rect">
            <a:avLst/>
          </a:prstGeom>
          <a:noFill/>
          <a:ln>
            <a:noFill/>
          </a:ln>
        </p:spPr>
      </p:pic>
      <p:pic>
        <p:nvPicPr>
          <p:cNvPr id="192" name="Google Shape;192;p17"/>
          <p:cNvPicPr preferRelativeResize="0"/>
          <p:nvPr/>
        </p:nvPicPr>
        <p:blipFill rotWithShape="1">
          <a:blip r:embed="rId4">
            <a:alphaModFix/>
          </a:blip>
          <a:srcRect b="0" l="0" r="0" t="0"/>
          <a:stretch/>
        </p:blipFill>
        <p:spPr>
          <a:xfrm>
            <a:off x="4413375" y="620813"/>
            <a:ext cx="4362600" cy="3901874"/>
          </a:xfrm>
          <a:prstGeom prst="rect">
            <a:avLst/>
          </a:prstGeom>
          <a:noFill/>
          <a:ln>
            <a:noFill/>
          </a:ln>
        </p:spPr>
      </p:pic>
      <p:sp>
        <p:nvSpPr>
          <p:cNvPr id="193" name="Google Shape;193;p17"/>
          <p:cNvSpPr txBox="1"/>
          <p:nvPr/>
        </p:nvSpPr>
        <p:spPr>
          <a:xfrm>
            <a:off x="4413375" y="620825"/>
            <a:ext cx="4326000" cy="7053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900">
                <a:latin typeface="Impact"/>
                <a:ea typeface="Impact"/>
                <a:cs typeface="Impact"/>
                <a:sym typeface="Impact"/>
              </a:rPr>
              <a:t>Cuando eres el único que tiene audio y video habilitados en Zoom</a:t>
            </a:r>
            <a:endParaRPr sz="1900">
              <a:latin typeface="Impact"/>
              <a:ea typeface="Impact"/>
              <a:cs typeface="Impact"/>
              <a:sym typeface="Impac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97" name="Shape 197"/>
        <p:cNvGrpSpPr/>
        <p:nvPr/>
      </p:nvGrpSpPr>
      <p:grpSpPr>
        <a:xfrm>
          <a:off x="0" y="0"/>
          <a:ext cx="0" cy="0"/>
          <a:chOff x="0" y="0"/>
          <a:chExt cx="0" cy="0"/>
        </a:xfrm>
      </p:grpSpPr>
      <p:pic>
        <p:nvPicPr>
          <p:cNvPr id="198" name="Google Shape;198;p18"/>
          <p:cNvPicPr preferRelativeResize="0"/>
          <p:nvPr/>
        </p:nvPicPr>
        <p:blipFill rotWithShape="1">
          <a:blip r:embed="rId3">
            <a:alphaModFix/>
          </a:blip>
          <a:srcRect b="0" l="0" r="0" t="0"/>
          <a:stretch/>
        </p:blipFill>
        <p:spPr>
          <a:xfrm>
            <a:off x="657850" y="741450"/>
            <a:ext cx="3660600" cy="3660600"/>
          </a:xfrm>
          <a:prstGeom prst="rect">
            <a:avLst/>
          </a:prstGeom>
          <a:noFill/>
          <a:ln>
            <a:noFill/>
          </a:ln>
        </p:spPr>
      </p:pic>
      <p:sp>
        <p:nvSpPr>
          <p:cNvPr id="199" name="Google Shape;199;p18"/>
          <p:cNvSpPr txBox="1"/>
          <p:nvPr/>
        </p:nvSpPr>
        <p:spPr>
          <a:xfrm>
            <a:off x="5564550" y="4173400"/>
            <a:ext cx="1766400" cy="656400"/>
          </a:xfrm>
          <a:prstGeom prst="rect">
            <a:avLst/>
          </a:prstGeom>
          <a:solidFill>
            <a:srgbClr val="E06666"/>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Reyismel Valerio </a:t>
            </a:r>
            <a:endParaRPr b="0" i="0" sz="1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Class of 2022</a:t>
            </a:r>
            <a:endParaRPr b="0" i="0" sz="1400" u="none" cap="none" strike="noStrike">
              <a:solidFill>
                <a:srgbClr val="000000"/>
              </a:solidFill>
              <a:latin typeface="Arial"/>
              <a:ea typeface="Arial"/>
              <a:cs typeface="Arial"/>
              <a:sym typeface="Arial"/>
            </a:endParaRPr>
          </a:p>
        </p:txBody>
      </p:sp>
      <p:sp>
        <p:nvSpPr>
          <p:cNvPr id="200" name="Google Shape;200;p18"/>
          <p:cNvSpPr/>
          <p:nvPr/>
        </p:nvSpPr>
        <p:spPr>
          <a:xfrm>
            <a:off x="5283200" y="578375"/>
            <a:ext cx="3860700" cy="3227700"/>
          </a:xfrm>
          <a:prstGeom prst="cloudCallout">
            <a:avLst>
              <a:gd fmla="val -20833" name="adj1"/>
              <a:gd fmla="val 62500" name="adj2"/>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18"/>
          <p:cNvSpPr txBox="1"/>
          <p:nvPr/>
        </p:nvSpPr>
        <p:spPr>
          <a:xfrm>
            <a:off x="5856550" y="1071750"/>
            <a:ext cx="27717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500"/>
              <a:buFont typeface="Arial"/>
              <a:buNone/>
            </a:pPr>
            <a:r>
              <a:rPr lang="en">
                <a:solidFill>
                  <a:schemeClr val="dk1"/>
                </a:solidFill>
              </a:rPr>
              <a:t>Cuando no entendía una tarea, principalmente pedía ayuda a mis amigos o le pedía ayuda al maestro. A veces, los profesores tardaban demasiado en responder. Era </a:t>
            </a:r>
            <a:r>
              <a:rPr lang="en">
                <a:solidFill>
                  <a:schemeClr val="dk1"/>
                </a:solidFill>
              </a:rPr>
              <a:t>más</a:t>
            </a:r>
            <a:r>
              <a:rPr lang="en">
                <a:solidFill>
                  <a:schemeClr val="dk1"/>
                </a:solidFill>
              </a:rPr>
              <a:t> </a:t>
            </a:r>
            <a:r>
              <a:rPr lang="en">
                <a:solidFill>
                  <a:schemeClr val="dk1"/>
                </a:solidFill>
              </a:rPr>
              <a:t>útil </a:t>
            </a:r>
            <a:r>
              <a:rPr lang="en">
                <a:solidFill>
                  <a:schemeClr val="dk1"/>
                </a:solidFill>
              </a:rPr>
              <a:t>preguntarle a otros estudiantes.</a:t>
            </a:r>
            <a:endParaRPr b="0" i="0" sz="1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202" name="Google Shape;202;p18"/>
          <p:cNvSpPr txBox="1"/>
          <p:nvPr/>
        </p:nvSpPr>
        <p:spPr>
          <a:xfrm>
            <a:off x="941800" y="1071750"/>
            <a:ext cx="3247200" cy="30000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FF0000"/>
                </a:solidFill>
                <a:latin typeface="Comic Sans MS"/>
                <a:ea typeface="Comic Sans MS"/>
                <a:cs typeface="Comic Sans MS"/>
                <a:sym typeface="Comic Sans MS"/>
              </a:rPr>
              <a:t>Elegimos</a:t>
            </a:r>
            <a:r>
              <a:rPr b="1" lang="en" sz="2000">
                <a:latin typeface="Comic Sans MS"/>
                <a:ea typeface="Comic Sans MS"/>
                <a:cs typeface="Comic Sans MS"/>
                <a:sym typeface="Comic Sans MS"/>
              </a:rPr>
              <a:t> </a:t>
            </a:r>
            <a:endParaRPr b="1" sz="2000">
              <a:latin typeface="Comic Sans MS"/>
              <a:ea typeface="Comic Sans MS"/>
              <a:cs typeface="Comic Sans MS"/>
              <a:sym typeface="Comic Sans MS"/>
            </a:endParaRPr>
          </a:p>
          <a:p>
            <a:pPr indent="0" lvl="0" marL="0" rtl="0" algn="l">
              <a:spcBef>
                <a:spcPts val="0"/>
              </a:spcBef>
              <a:spcAft>
                <a:spcPts val="0"/>
              </a:spcAft>
              <a:buNone/>
            </a:pPr>
            <a:r>
              <a:rPr b="1" lang="en" sz="2000">
                <a:solidFill>
                  <a:srgbClr val="0000FF"/>
                </a:solidFill>
                <a:latin typeface="Comic Sans MS"/>
                <a:ea typeface="Comic Sans MS"/>
                <a:cs typeface="Comic Sans MS"/>
                <a:sym typeface="Comic Sans MS"/>
              </a:rPr>
              <a:t>el distanciamiento físico </a:t>
            </a:r>
            <a:endParaRPr b="1" sz="2000">
              <a:solidFill>
                <a:srgbClr val="0000FF"/>
              </a:solidFill>
              <a:latin typeface="Comic Sans MS"/>
              <a:ea typeface="Comic Sans MS"/>
              <a:cs typeface="Comic Sans MS"/>
              <a:sym typeface="Comic Sans MS"/>
            </a:endParaRPr>
          </a:p>
          <a:p>
            <a:pPr indent="0" lvl="0" marL="0" rtl="0" algn="l">
              <a:spcBef>
                <a:spcPts val="0"/>
              </a:spcBef>
              <a:spcAft>
                <a:spcPts val="0"/>
              </a:spcAft>
              <a:buNone/>
            </a:pPr>
            <a:r>
              <a:rPr b="1" lang="en" sz="2000">
                <a:solidFill>
                  <a:srgbClr val="FF0000"/>
                </a:solidFill>
                <a:latin typeface="Comic Sans MS"/>
                <a:ea typeface="Comic Sans MS"/>
                <a:cs typeface="Comic Sans MS"/>
                <a:sym typeface="Comic Sans MS"/>
              </a:rPr>
              <a:t>sobre </a:t>
            </a:r>
            <a:endParaRPr b="1" sz="2000">
              <a:solidFill>
                <a:srgbClr val="FF0000"/>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b="1" lang="en" sz="2000">
                <a:solidFill>
                  <a:srgbClr val="0000FF"/>
                </a:solidFill>
                <a:latin typeface="Comic Sans MS"/>
                <a:ea typeface="Comic Sans MS"/>
                <a:cs typeface="Comic Sans MS"/>
                <a:sym typeface="Comic Sans MS"/>
              </a:rPr>
              <a:t>el distanciamiento social</a:t>
            </a:r>
            <a:endParaRPr b="1" sz="2000">
              <a:solidFill>
                <a:srgbClr val="0000FF"/>
              </a:solidFill>
              <a:latin typeface="Comic Sans MS"/>
              <a:ea typeface="Comic Sans MS"/>
              <a:cs typeface="Comic Sans MS"/>
              <a:sym typeface="Comic Sans MS"/>
            </a:endParaRPr>
          </a:p>
          <a:p>
            <a:pPr indent="0" lvl="0" marL="0" rtl="0" algn="l">
              <a:spcBef>
                <a:spcPts val="0"/>
              </a:spcBef>
              <a:spcAft>
                <a:spcPts val="0"/>
              </a:spcAft>
              <a:buNone/>
            </a:pPr>
            <a:r>
              <a:t/>
            </a:r>
            <a:endParaRPr b="1" sz="2100">
              <a:solidFill>
                <a:srgbClr val="FF0000"/>
              </a:solidFill>
              <a:latin typeface="Comic Sans MS"/>
              <a:ea typeface="Comic Sans MS"/>
              <a:cs typeface="Comic Sans MS"/>
              <a:sym typeface="Comic Sans MS"/>
            </a:endParaRPr>
          </a:p>
          <a:p>
            <a:pPr indent="0" lvl="0" marL="0" marR="38100" rtl="0" algn="l">
              <a:lnSpc>
                <a:spcPct val="128571"/>
              </a:lnSpc>
              <a:spcBef>
                <a:spcPts val="0"/>
              </a:spcBef>
              <a:spcAft>
                <a:spcPts val="0"/>
              </a:spcAft>
              <a:buNone/>
            </a:pPr>
            <a:r>
              <a:rPr b="1" lang="en" sz="1800">
                <a:solidFill>
                  <a:srgbClr val="FF0000"/>
                </a:solidFill>
              </a:rPr>
              <a:t>¡Ahora es más importante que nunca </a:t>
            </a:r>
            <a:endParaRPr b="1" sz="1800">
              <a:solidFill>
                <a:srgbClr val="FF0000"/>
              </a:solidFill>
            </a:endParaRPr>
          </a:p>
          <a:p>
            <a:pPr indent="0" lvl="0" marL="0" marR="38100" rtl="0" algn="l">
              <a:lnSpc>
                <a:spcPct val="128571"/>
              </a:lnSpc>
              <a:spcBef>
                <a:spcPts val="0"/>
              </a:spcBef>
              <a:spcAft>
                <a:spcPts val="0"/>
              </a:spcAft>
              <a:buClr>
                <a:schemeClr val="dk1"/>
              </a:buClr>
              <a:buSzPts val="1100"/>
              <a:buFont typeface="Arial"/>
              <a:buNone/>
            </a:pPr>
            <a:r>
              <a:rPr b="1" lang="en" sz="1800">
                <a:solidFill>
                  <a:srgbClr val="FF0000"/>
                </a:solidFill>
              </a:rPr>
              <a:t>estar conectado!</a:t>
            </a:r>
            <a:endParaRPr b="1" sz="1800">
              <a:solidFill>
                <a:srgbClr val="FF0000"/>
              </a:solidFill>
            </a:endParaRPr>
          </a:p>
          <a:p>
            <a:pPr indent="0" lvl="0" marL="0" rtl="0" algn="l">
              <a:spcBef>
                <a:spcPts val="0"/>
              </a:spcBef>
              <a:spcAft>
                <a:spcPts val="0"/>
              </a:spcAft>
              <a:buNone/>
            </a:pPr>
            <a:r>
              <a:t/>
            </a:r>
            <a:endParaRPr b="1">
              <a:solidFill>
                <a:srgbClr val="FF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6" name="Shape 206"/>
        <p:cNvGrpSpPr/>
        <p:nvPr/>
      </p:nvGrpSpPr>
      <p:grpSpPr>
        <a:xfrm>
          <a:off x="0" y="0"/>
          <a:ext cx="0" cy="0"/>
          <a:chOff x="0" y="0"/>
          <a:chExt cx="0" cy="0"/>
        </a:xfrm>
      </p:grpSpPr>
      <p:sp>
        <p:nvSpPr>
          <p:cNvPr id="207" name="Google Shape;207;p19"/>
          <p:cNvSpPr txBox="1"/>
          <p:nvPr>
            <p:ph type="ctrTitle"/>
          </p:nvPr>
        </p:nvSpPr>
        <p:spPr>
          <a:xfrm>
            <a:off x="311700" y="243200"/>
            <a:ext cx="8520600" cy="1754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Habilidades de Relación</a:t>
            </a:r>
            <a:endParaRPr/>
          </a:p>
          <a:p>
            <a:pPr indent="0" lvl="0" marL="0" rtl="0" algn="ctr">
              <a:lnSpc>
                <a:spcPct val="100000"/>
              </a:lnSpc>
              <a:spcBef>
                <a:spcPts val="0"/>
              </a:spcBef>
              <a:spcAft>
                <a:spcPts val="0"/>
              </a:spcAft>
              <a:buSzPts val="5200"/>
              <a:buNone/>
            </a:pPr>
            <a:r>
              <a:t/>
            </a:r>
            <a:endParaRPr/>
          </a:p>
        </p:txBody>
      </p:sp>
      <p:sp>
        <p:nvSpPr>
          <p:cNvPr id="208" name="Google Shape;208;p19"/>
          <p:cNvSpPr txBox="1"/>
          <p:nvPr>
            <p:ph idx="1" type="subTitle"/>
          </p:nvPr>
        </p:nvSpPr>
        <p:spPr>
          <a:xfrm>
            <a:off x="68500" y="1230200"/>
            <a:ext cx="8520600" cy="3009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La capacidad de establecer y mantener relaciones saludables y gratificantes con diversos individuos y grupos. La capacidad de comunicarse claramente, escuchar bien, cooperar con los demás, resistir presiones sociales inapropiadas, negociar conflictos de manera constructiva y buscar y ofrecer ayuda cuando sea necesario.</a:t>
            </a:r>
            <a:endParaRPr b="1"/>
          </a:p>
          <a:p>
            <a:pPr indent="-323850" lvl="0" marL="736600" rtl="0" algn="l">
              <a:lnSpc>
                <a:spcPct val="115000"/>
              </a:lnSpc>
              <a:spcBef>
                <a:spcPts val="1800"/>
              </a:spcBef>
              <a:spcAft>
                <a:spcPts val="0"/>
              </a:spcAft>
              <a:buClr>
                <a:schemeClr val="dk1"/>
              </a:buClr>
              <a:buSzPts val="1500"/>
              <a:buChar char="●"/>
            </a:pPr>
            <a:r>
              <a:rPr b="1" lang="en" sz="1500">
                <a:solidFill>
                  <a:schemeClr val="dk1"/>
                </a:solidFill>
              </a:rPr>
              <a:t>Comunicación</a:t>
            </a:r>
            <a:endParaRPr b="1" sz="1500">
              <a:solidFill>
                <a:schemeClr val="dk1"/>
              </a:solidFill>
            </a:endParaRPr>
          </a:p>
          <a:p>
            <a:pPr indent="-323850" lvl="0" marL="736600" rtl="0" algn="l">
              <a:lnSpc>
                <a:spcPct val="115000"/>
              </a:lnSpc>
              <a:spcBef>
                <a:spcPts val="0"/>
              </a:spcBef>
              <a:spcAft>
                <a:spcPts val="0"/>
              </a:spcAft>
              <a:buClr>
                <a:schemeClr val="dk1"/>
              </a:buClr>
              <a:buSzPts val="1500"/>
              <a:buChar char="●"/>
            </a:pPr>
            <a:r>
              <a:rPr b="1" lang="en" sz="1500">
                <a:solidFill>
                  <a:schemeClr val="dk1"/>
                </a:solidFill>
              </a:rPr>
              <a:t>Compromiso social</a:t>
            </a:r>
            <a:endParaRPr b="1" sz="1500">
              <a:solidFill>
                <a:schemeClr val="dk1"/>
              </a:solidFill>
            </a:endParaRPr>
          </a:p>
          <a:p>
            <a:pPr indent="-323850" lvl="0" marL="736600" rtl="0" algn="l">
              <a:lnSpc>
                <a:spcPct val="115000"/>
              </a:lnSpc>
              <a:spcBef>
                <a:spcPts val="0"/>
              </a:spcBef>
              <a:spcAft>
                <a:spcPts val="0"/>
              </a:spcAft>
              <a:buClr>
                <a:schemeClr val="dk1"/>
              </a:buClr>
              <a:buSzPts val="1500"/>
              <a:buChar char="●"/>
            </a:pPr>
            <a:r>
              <a:rPr b="1" lang="en" sz="1500">
                <a:solidFill>
                  <a:schemeClr val="dk1"/>
                </a:solidFill>
              </a:rPr>
              <a:t>Construyendo una relación</a:t>
            </a:r>
            <a:endParaRPr b="1" sz="1500">
              <a:solidFill>
                <a:schemeClr val="dk1"/>
              </a:solidFill>
            </a:endParaRPr>
          </a:p>
          <a:p>
            <a:pPr indent="-323850" lvl="0" marL="736600" rtl="0" algn="l">
              <a:lnSpc>
                <a:spcPct val="115000"/>
              </a:lnSpc>
              <a:spcBef>
                <a:spcPts val="0"/>
              </a:spcBef>
              <a:spcAft>
                <a:spcPts val="0"/>
              </a:spcAft>
              <a:buClr>
                <a:schemeClr val="dk1"/>
              </a:buClr>
              <a:buSzPts val="1500"/>
              <a:buChar char="●"/>
            </a:pPr>
            <a:r>
              <a:rPr b="1" lang="en" sz="1500">
                <a:solidFill>
                  <a:schemeClr val="dk1"/>
                </a:solidFill>
              </a:rPr>
              <a:t>Trabajo en equipo</a:t>
            </a:r>
            <a:endParaRPr b="1" sz="1500">
              <a:solidFill>
                <a:schemeClr val="dk1"/>
              </a:solidFill>
            </a:endParaRPr>
          </a:p>
          <a:p>
            <a:pPr indent="0" lvl="0" marL="0" rtl="0" algn="ctr">
              <a:lnSpc>
                <a:spcPct val="100000"/>
              </a:lnSpc>
              <a:spcBef>
                <a:spcPts val="400"/>
              </a:spcBef>
              <a:spcAft>
                <a:spcPts val="0"/>
              </a:spcAft>
              <a:buNone/>
            </a:pPr>
            <a:r>
              <a:t/>
            </a:r>
            <a:endParaRPr/>
          </a:p>
          <a:p>
            <a:pPr indent="0" lvl="0" marL="0" rtl="0" algn="ctr">
              <a:lnSpc>
                <a:spcPct val="100000"/>
              </a:lnSpc>
              <a:spcBef>
                <a:spcPts val="400"/>
              </a:spcBef>
              <a:spcAft>
                <a:spcPts val="0"/>
              </a:spcAft>
              <a:buNone/>
            </a:pPr>
            <a:r>
              <a:t/>
            </a:r>
            <a:endParaRPr/>
          </a:p>
          <a:p>
            <a:pPr indent="0" lvl="0" marL="0" rtl="0" algn="ctr">
              <a:lnSpc>
                <a:spcPct val="100000"/>
              </a:lnSpc>
              <a:spcBef>
                <a:spcPts val="400"/>
              </a:spcBef>
              <a:spcAft>
                <a:spcPts val="0"/>
              </a:spcAft>
              <a:buSzPts val="28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67" name="Shape 67"/>
        <p:cNvGrpSpPr/>
        <p:nvPr/>
      </p:nvGrpSpPr>
      <p:grpSpPr>
        <a:xfrm>
          <a:off x="0" y="0"/>
          <a:ext cx="0" cy="0"/>
          <a:chOff x="0" y="0"/>
          <a:chExt cx="0" cy="0"/>
        </a:xfrm>
      </p:grpSpPr>
      <p:sp>
        <p:nvSpPr>
          <p:cNvPr id="68" name="Google Shape;68;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2600"/>
              <a:t>Sabemos que posiblemente estés nervioso por comenzar la escuela ...</a:t>
            </a:r>
            <a:endParaRPr sz="2600"/>
          </a:p>
        </p:txBody>
      </p:sp>
      <p:pic>
        <p:nvPicPr>
          <p:cNvPr descr="Clientmoji" id="69" name="Google Shape;69;p2"/>
          <p:cNvPicPr preferRelativeResize="0"/>
          <p:nvPr/>
        </p:nvPicPr>
        <p:blipFill rotWithShape="1">
          <a:blip r:embed="rId3">
            <a:alphaModFix/>
          </a:blip>
          <a:srcRect b="0" l="0" r="0" t="0"/>
          <a:stretch/>
        </p:blipFill>
        <p:spPr>
          <a:xfrm>
            <a:off x="46175" y="3059050"/>
            <a:ext cx="1973450" cy="1973450"/>
          </a:xfrm>
          <a:prstGeom prst="rect">
            <a:avLst/>
          </a:prstGeom>
          <a:noFill/>
          <a:ln>
            <a:noFill/>
          </a:ln>
        </p:spPr>
      </p:pic>
      <p:pic>
        <p:nvPicPr>
          <p:cNvPr id="70" name="Google Shape;70;p2"/>
          <p:cNvPicPr preferRelativeResize="0"/>
          <p:nvPr/>
        </p:nvPicPr>
        <p:blipFill rotWithShape="1">
          <a:blip r:embed="rId4">
            <a:alphaModFix/>
          </a:blip>
          <a:srcRect b="0" l="0" r="0" t="0"/>
          <a:stretch/>
        </p:blipFill>
        <p:spPr>
          <a:xfrm>
            <a:off x="415875" y="1216900"/>
            <a:ext cx="1316299" cy="1321450"/>
          </a:xfrm>
          <a:prstGeom prst="rect">
            <a:avLst/>
          </a:prstGeom>
          <a:noFill/>
          <a:ln>
            <a:noFill/>
          </a:ln>
        </p:spPr>
      </p:pic>
      <p:pic>
        <p:nvPicPr>
          <p:cNvPr id="71" name="Google Shape;71;p2"/>
          <p:cNvPicPr preferRelativeResize="0"/>
          <p:nvPr/>
        </p:nvPicPr>
        <p:blipFill rotWithShape="1">
          <a:blip r:embed="rId5">
            <a:alphaModFix/>
          </a:blip>
          <a:srcRect b="0" l="0" r="0" t="0"/>
          <a:stretch/>
        </p:blipFill>
        <p:spPr>
          <a:xfrm>
            <a:off x="3845750" y="1216900"/>
            <a:ext cx="1562501" cy="1562501"/>
          </a:xfrm>
          <a:prstGeom prst="rect">
            <a:avLst/>
          </a:prstGeom>
          <a:noFill/>
          <a:ln>
            <a:noFill/>
          </a:ln>
        </p:spPr>
      </p:pic>
      <p:pic>
        <p:nvPicPr>
          <p:cNvPr id="72" name="Google Shape;72;p2"/>
          <p:cNvPicPr preferRelativeResize="0"/>
          <p:nvPr/>
        </p:nvPicPr>
        <p:blipFill rotWithShape="1">
          <a:blip r:embed="rId6">
            <a:alphaModFix/>
          </a:blip>
          <a:srcRect b="0" l="0" r="0" t="0"/>
          <a:stretch/>
        </p:blipFill>
        <p:spPr>
          <a:xfrm>
            <a:off x="6048549" y="1305550"/>
            <a:ext cx="1219200" cy="1050605"/>
          </a:xfrm>
          <a:prstGeom prst="rect">
            <a:avLst/>
          </a:prstGeom>
          <a:noFill/>
          <a:ln>
            <a:noFill/>
          </a:ln>
        </p:spPr>
      </p:pic>
      <p:pic>
        <p:nvPicPr>
          <p:cNvPr id="73" name="Google Shape;73;p2"/>
          <p:cNvPicPr preferRelativeResize="0"/>
          <p:nvPr/>
        </p:nvPicPr>
        <p:blipFill rotWithShape="1">
          <a:blip r:embed="rId7">
            <a:alphaModFix/>
          </a:blip>
          <a:srcRect b="0" l="0" r="0" t="0"/>
          <a:stretch/>
        </p:blipFill>
        <p:spPr>
          <a:xfrm>
            <a:off x="1940153" y="1289163"/>
            <a:ext cx="1562501" cy="1083375"/>
          </a:xfrm>
          <a:prstGeom prst="rect">
            <a:avLst/>
          </a:prstGeom>
          <a:noFill/>
          <a:ln>
            <a:noFill/>
          </a:ln>
        </p:spPr>
      </p:pic>
      <p:pic>
        <p:nvPicPr>
          <p:cNvPr id="74" name="Google Shape;74;p2"/>
          <p:cNvPicPr preferRelativeResize="0"/>
          <p:nvPr/>
        </p:nvPicPr>
        <p:blipFill rotWithShape="1">
          <a:blip r:embed="rId8">
            <a:alphaModFix/>
          </a:blip>
          <a:srcRect b="0" l="0" r="0" t="0"/>
          <a:stretch/>
        </p:blipFill>
        <p:spPr>
          <a:xfrm>
            <a:off x="2226100" y="2828825"/>
            <a:ext cx="1219200" cy="1219200"/>
          </a:xfrm>
          <a:prstGeom prst="rect">
            <a:avLst/>
          </a:prstGeom>
          <a:noFill/>
          <a:ln>
            <a:noFill/>
          </a:ln>
        </p:spPr>
      </p:pic>
      <p:pic>
        <p:nvPicPr>
          <p:cNvPr id="75" name="Google Shape;75;p2"/>
          <p:cNvPicPr preferRelativeResize="0"/>
          <p:nvPr/>
        </p:nvPicPr>
        <p:blipFill rotWithShape="1">
          <a:blip r:embed="rId9">
            <a:alphaModFix/>
          </a:blip>
          <a:srcRect b="0" l="0" r="0" t="0"/>
          <a:stretch/>
        </p:blipFill>
        <p:spPr>
          <a:xfrm>
            <a:off x="3888275" y="3120100"/>
            <a:ext cx="927926" cy="927926"/>
          </a:xfrm>
          <a:prstGeom prst="rect">
            <a:avLst/>
          </a:prstGeom>
          <a:noFill/>
          <a:ln>
            <a:noFill/>
          </a:ln>
        </p:spPr>
      </p:pic>
      <p:pic>
        <p:nvPicPr>
          <p:cNvPr id="76" name="Google Shape;76;p2"/>
          <p:cNvPicPr preferRelativeResize="0"/>
          <p:nvPr/>
        </p:nvPicPr>
        <p:blipFill rotWithShape="1">
          <a:blip r:embed="rId10">
            <a:alphaModFix/>
          </a:blip>
          <a:srcRect b="0" l="0" r="0" t="0"/>
          <a:stretch/>
        </p:blipFill>
        <p:spPr>
          <a:xfrm>
            <a:off x="5678550" y="3120096"/>
            <a:ext cx="2356008" cy="9279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212" name="Shape 212"/>
        <p:cNvGrpSpPr/>
        <p:nvPr/>
      </p:nvGrpSpPr>
      <p:grpSpPr>
        <a:xfrm>
          <a:off x="0" y="0"/>
          <a:ext cx="0" cy="0"/>
          <a:chOff x="0" y="0"/>
          <a:chExt cx="0" cy="0"/>
        </a:xfrm>
      </p:grpSpPr>
      <p:pic>
        <p:nvPicPr>
          <p:cNvPr descr="6 Minute SEL is a resource to help boost core SEL skills.&#10;&#10;It contains 150 ready-made lessons. Each lesson only takes 6 minutes and can be used as prompts during restorative circles, as warm-up activities for whole group or small groups, or as a think-pair-share activity - the options are limitless!&#10;&#10;Videos may be used to help promote the 5 SEL core competencies; self-awareness, social-awareness, self-management, relationship skills, and responsible-decision making skills.&#10;&#10;The video contains three reflection questions. Be sure to pause the video at each question to allow adequate time for your students to respond." id="213" name="Google Shape;213;p20" title="SEL Lesson Relationship Skills Alex">
            <a:hlinkClick r:id="rId3"/>
          </p:cNvPr>
          <p:cNvPicPr preferRelativeResize="0"/>
          <p:nvPr/>
        </p:nvPicPr>
        <p:blipFill rotWithShape="1">
          <a:blip r:embed="rId4">
            <a:alphaModFix/>
          </a:blip>
          <a:srcRect b="0" l="0" r="0" t="0"/>
          <a:stretch/>
        </p:blipFill>
        <p:spPr>
          <a:xfrm>
            <a:off x="1479713" y="299425"/>
            <a:ext cx="6184576" cy="46384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217" name="Shape 217"/>
        <p:cNvGrpSpPr/>
        <p:nvPr/>
      </p:nvGrpSpPr>
      <p:grpSpPr>
        <a:xfrm>
          <a:off x="0" y="0"/>
          <a:ext cx="0" cy="0"/>
          <a:chOff x="0" y="0"/>
          <a:chExt cx="0" cy="0"/>
        </a:xfrm>
      </p:grpSpPr>
      <p:pic>
        <p:nvPicPr>
          <p:cNvPr id="218" name="Google Shape;218;p21">
            <a:hlinkClick r:id="rId3"/>
          </p:cNvPr>
          <p:cNvPicPr preferRelativeResize="0"/>
          <p:nvPr/>
        </p:nvPicPr>
        <p:blipFill rotWithShape="1">
          <a:blip r:embed="rId4">
            <a:alphaModFix/>
          </a:blip>
          <a:srcRect b="0" l="0" r="0" t="0"/>
          <a:stretch/>
        </p:blipFill>
        <p:spPr>
          <a:xfrm>
            <a:off x="190125" y="498350"/>
            <a:ext cx="6181625" cy="4146800"/>
          </a:xfrm>
          <a:prstGeom prst="rect">
            <a:avLst/>
          </a:prstGeom>
          <a:noFill/>
          <a:ln>
            <a:noFill/>
          </a:ln>
        </p:spPr>
      </p:pic>
      <p:sp>
        <p:nvSpPr>
          <p:cNvPr id="219" name="Google Shape;219;p21"/>
          <p:cNvSpPr txBox="1"/>
          <p:nvPr/>
        </p:nvSpPr>
        <p:spPr>
          <a:xfrm>
            <a:off x="6658500" y="70225"/>
            <a:ext cx="2362800" cy="4983000"/>
          </a:xfrm>
          <a:prstGeom prst="rect">
            <a:avLst/>
          </a:prstGeom>
          <a:solidFill>
            <a:srgbClr val="FFD966"/>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
              <a:t>Se necesita mucho esfuerzo para funcionar eficazmente en grupo.</a:t>
            </a:r>
            <a:endParaRPr b="1"/>
          </a:p>
          <a:p>
            <a:pPr indent="0" lvl="0" marL="0" marR="0" rtl="0" algn="l">
              <a:lnSpc>
                <a:spcPct val="100000"/>
              </a:lnSpc>
              <a:spcBef>
                <a:spcPts val="0"/>
              </a:spcBef>
              <a:spcAft>
                <a:spcPts val="0"/>
              </a:spcAft>
              <a:buClr>
                <a:schemeClr val="dk1"/>
              </a:buClr>
              <a:buSzPts val="1100"/>
              <a:buFont typeface="Arial"/>
              <a:buNone/>
            </a:pPr>
            <a:r>
              <a:t/>
            </a:r>
            <a:endParaRPr b="1"/>
          </a:p>
          <a:p>
            <a:pPr indent="0" lvl="0" marL="0" marR="0" rtl="0" algn="l">
              <a:lnSpc>
                <a:spcPct val="100000"/>
              </a:lnSpc>
              <a:spcBef>
                <a:spcPts val="0"/>
              </a:spcBef>
              <a:spcAft>
                <a:spcPts val="0"/>
              </a:spcAft>
              <a:buClr>
                <a:schemeClr val="dk1"/>
              </a:buClr>
              <a:buSzPts val="1100"/>
              <a:buFont typeface="Arial"/>
              <a:buNone/>
            </a:pPr>
            <a:r>
              <a:rPr b="1" lang="en"/>
              <a:t>Aunque a muchos de ustedes no les encanta el trabajo en grupo, esto los prepara para su futura carrera.</a:t>
            </a:r>
            <a:endParaRPr b="1"/>
          </a:p>
          <a:p>
            <a:pPr indent="0" lvl="0" marL="0" marR="0" rtl="0" algn="l">
              <a:lnSpc>
                <a:spcPct val="100000"/>
              </a:lnSpc>
              <a:spcBef>
                <a:spcPts val="0"/>
              </a:spcBef>
              <a:spcAft>
                <a:spcPts val="0"/>
              </a:spcAft>
              <a:buClr>
                <a:schemeClr val="dk1"/>
              </a:buClr>
              <a:buSzPts val="1100"/>
              <a:buFont typeface="Arial"/>
              <a:buNone/>
            </a:pPr>
            <a:r>
              <a:t/>
            </a:r>
            <a:endParaRPr b="1"/>
          </a:p>
          <a:p>
            <a:pPr indent="0" lvl="0" marL="0" marR="0" rtl="0" algn="l">
              <a:lnSpc>
                <a:spcPct val="100000"/>
              </a:lnSpc>
              <a:spcBef>
                <a:spcPts val="0"/>
              </a:spcBef>
              <a:spcAft>
                <a:spcPts val="0"/>
              </a:spcAft>
              <a:buClr>
                <a:schemeClr val="dk1"/>
              </a:buClr>
              <a:buSzPts val="1100"/>
              <a:buFont typeface="Arial"/>
              <a:buNone/>
            </a:pPr>
            <a:r>
              <a:rPr b="1" lang="en"/>
              <a:t>Tenga una comunicación abierta con los miembros de su grupo. Utilice el trabajo en grupo como una oportunidad para practicar sus habilidades relacionales.</a:t>
            </a:r>
            <a:endParaRPr b="1"/>
          </a:p>
          <a:p>
            <a:pPr indent="0" lvl="0" marL="0" marR="0" rtl="0" algn="l">
              <a:lnSpc>
                <a:spcPct val="100000"/>
              </a:lnSpc>
              <a:spcBef>
                <a:spcPts val="0"/>
              </a:spcBef>
              <a:spcAft>
                <a:spcPts val="0"/>
              </a:spcAft>
              <a:buClr>
                <a:schemeClr val="dk1"/>
              </a:buClr>
              <a:buSzPts val="1100"/>
              <a:buFont typeface="Arial"/>
              <a:buNone/>
            </a:pPr>
            <a:r>
              <a:t/>
            </a:r>
            <a:endParaRPr b="1"/>
          </a:p>
          <a:p>
            <a:pPr indent="0" lvl="0" marL="0" marR="0" rtl="0" algn="l">
              <a:lnSpc>
                <a:spcPct val="100000"/>
              </a:lnSpc>
              <a:spcBef>
                <a:spcPts val="0"/>
              </a:spcBef>
              <a:spcAft>
                <a:spcPts val="0"/>
              </a:spcAft>
              <a:buClr>
                <a:schemeClr val="dk1"/>
              </a:buClr>
              <a:buSzPts val="1100"/>
              <a:buFont typeface="Arial"/>
              <a:buNone/>
            </a:pPr>
            <a:r>
              <a:rPr b="1" lang="en"/>
              <a:t>**presione en la imagen para obtener un enlace a consejos de trabajo en grupo</a:t>
            </a:r>
            <a:endParaRPr b="1"/>
          </a:p>
          <a:p>
            <a:pPr indent="0" lvl="0" marL="0" marR="0" rtl="0" algn="l">
              <a:lnSpc>
                <a:spcPct val="100000"/>
              </a:lnSpc>
              <a:spcBef>
                <a:spcPts val="0"/>
              </a:spcBef>
              <a:spcAft>
                <a:spcPts val="0"/>
              </a:spcAft>
              <a:buClr>
                <a:srgbClr val="000000"/>
              </a:buClr>
              <a:buSzPts val="1400"/>
              <a:buFont typeface="Arial"/>
              <a:buNone/>
            </a:pPr>
            <a:r>
              <a:t/>
            </a:r>
            <a:endParaRPr b="1"/>
          </a:p>
        </p:txBody>
      </p:sp>
      <p:sp>
        <p:nvSpPr>
          <p:cNvPr id="220" name="Google Shape;220;p21"/>
          <p:cNvSpPr txBox="1"/>
          <p:nvPr/>
        </p:nvSpPr>
        <p:spPr>
          <a:xfrm>
            <a:off x="642950" y="552525"/>
            <a:ext cx="4801800" cy="6624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solidFill>
                  <a:srgbClr val="FFFFFF"/>
                </a:solidFill>
                <a:latin typeface="Bree Serif"/>
                <a:ea typeface="Bree Serif"/>
                <a:cs typeface="Bree Serif"/>
                <a:sym typeface="Bree Serif"/>
              </a:rPr>
              <a:t>CADA PROYECTO EN GRUPO</a:t>
            </a:r>
            <a:endParaRPr b="1" sz="2700">
              <a:solidFill>
                <a:srgbClr val="FFFFFF"/>
              </a:solidFill>
              <a:latin typeface="Bree Serif"/>
              <a:ea typeface="Bree Serif"/>
              <a:cs typeface="Bree Serif"/>
              <a:sym typeface="Bree Serif"/>
            </a:endParaRPr>
          </a:p>
        </p:txBody>
      </p:sp>
      <p:sp>
        <p:nvSpPr>
          <p:cNvPr id="221" name="Google Shape;221;p21"/>
          <p:cNvSpPr txBox="1"/>
          <p:nvPr/>
        </p:nvSpPr>
        <p:spPr>
          <a:xfrm>
            <a:off x="362700" y="4018350"/>
            <a:ext cx="5836500" cy="582600"/>
          </a:xfrm>
          <a:prstGeom prst="rect">
            <a:avLst/>
          </a:prstGeom>
          <a:solidFill>
            <a:srgbClr val="00000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2700">
                <a:solidFill>
                  <a:srgbClr val="FFFFFF"/>
                </a:solidFill>
                <a:latin typeface="Bree Serif"/>
                <a:ea typeface="Bree Serif"/>
                <a:cs typeface="Bree Serif"/>
                <a:sym typeface="Bree Serif"/>
              </a:rPr>
              <a:t>QUE HAZ TENIDO EN LA ESCUELA </a:t>
            </a:r>
            <a:endParaRPr b="1" sz="2700">
              <a:solidFill>
                <a:srgbClr val="FFFFFF"/>
              </a:solidFill>
              <a:latin typeface="Bree Serif"/>
              <a:ea typeface="Bree Serif"/>
              <a:cs typeface="Bree Serif"/>
              <a:sym typeface="Bree Serif"/>
            </a:endParaRPr>
          </a:p>
        </p:txBody>
      </p:sp>
      <p:sp>
        <p:nvSpPr>
          <p:cNvPr id="222" name="Google Shape;222;p21"/>
          <p:cNvSpPr txBox="1"/>
          <p:nvPr/>
        </p:nvSpPr>
        <p:spPr>
          <a:xfrm>
            <a:off x="884050" y="2270375"/>
            <a:ext cx="1104900" cy="662400"/>
          </a:xfrm>
          <a:prstGeom prst="rect">
            <a:avLst/>
          </a:prstGeom>
          <a:solidFill>
            <a:srgbClr val="FFFFFF"/>
          </a:solidFill>
          <a:ln>
            <a:noFill/>
          </a:ln>
        </p:spPr>
        <p:txBody>
          <a:bodyPr anchorCtr="0" anchor="t" bIns="91425" lIns="91425" spcFirstLastPara="1" rIns="91425" wrap="square" tIns="91425">
            <a:noAutofit/>
          </a:bodyPr>
          <a:lstStyle/>
          <a:p>
            <a:pPr indent="0" lvl="0" marL="0" marR="38100" rtl="0" algn="l">
              <a:lnSpc>
                <a:spcPct val="128571"/>
              </a:lnSpc>
              <a:spcBef>
                <a:spcPts val="0"/>
              </a:spcBef>
              <a:spcAft>
                <a:spcPts val="0"/>
              </a:spcAft>
              <a:buClr>
                <a:schemeClr val="dk1"/>
              </a:buClr>
              <a:buSzPts val="1100"/>
              <a:buFont typeface="Arial"/>
              <a:buNone/>
            </a:pPr>
            <a:r>
              <a:rPr b="1" lang="en" sz="1300">
                <a:solidFill>
                  <a:srgbClr val="202124"/>
                </a:solidFill>
                <a:highlight>
                  <a:srgbClr val="F8F9FA"/>
                </a:highlight>
                <a:latin typeface="Bree Serif"/>
                <a:ea typeface="Bree Serif"/>
                <a:cs typeface="Bree Serif"/>
                <a:sym typeface="Bree Serif"/>
              </a:rPr>
              <a:t>Hace el 99% del trabajo</a:t>
            </a:r>
            <a:endParaRPr b="1" sz="1300">
              <a:solidFill>
                <a:srgbClr val="202124"/>
              </a:solidFill>
              <a:highlight>
                <a:srgbClr val="F8F9FA"/>
              </a:highlight>
              <a:latin typeface="Bree Serif"/>
              <a:ea typeface="Bree Serif"/>
              <a:cs typeface="Bree Serif"/>
              <a:sym typeface="Bree Serif"/>
            </a:endParaRPr>
          </a:p>
          <a:p>
            <a:pPr indent="0" lvl="0" marL="0" rtl="0" algn="l">
              <a:spcBef>
                <a:spcPts val="0"/>
              </a:spcBef>
              <a:spcAft>
                <a:spcPts val="0"/>
              </a:spcAft>
              <a:buNone/>
            </a:pPr>
            <a:r>
              <a:t/>
            </a:r>
            <a:endParaRPr/>
          </a:p>
        </p:txBody>
      </p:sp>
      <p:sp>
        <p:nvSpPr>
          <p:cNvPr id="223" name="Google Shape;223;p21"/>
          <p:cNvSpPr txBox="1"/>
          <p:nvPr/>
        </p:nvSpPr>
        <p:spPr>
          <a:xfrm>
            <a:off x="1988950" y="3084100"/>
            <a:ext cx="1326300" cy="8184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202124"/>
                </a:solidFill>
                <a:highlight>
                  <a:srgbClr val="F8F9FA"/>
                </a:highlight>
                <a:latin typeface="Bree Serif"/>
                <a:ea typeface="Bree Serif"/>
                <a:cs typeface="Bree Serif"/>
                <a:sym typeface="Bree Serif"/>
              </a:rPr>
              <a:t>Nunca tiene idea de lo que está pasando</a:t>
            </a:r>
            <a:endParaRPr sz="1300">
              <a:solidFill>
                <a:srgbClr val="202124"/>
              </a:solidFill>
              <a:highlight>
                <a:srgbClr val="F8F9FA"/>
              </a:highlight>
              <a:latin typeface="Bree Serif"/>
              <a:ea typeface="Bree Serif"/>
              <a:cs typeface="Bree Serif"/>
              <a:sym typeface="Bree Serif"/>
            </a:endParaRPr>
          </a:p>
          <a:p>
            <a:pPr indent="0" lvl="0" marL="0" marR="38100" rtl="0" algn="l">
              <a:lnSpc>
                <a:spcPct val="128571"/>
              </a:lnSpc>
              <a:spcBef>
                <a:spcPts val="0"/>
              </a:spcBef>
              <a:spcAft>
                <a:spcPts val="0"/>
              </a:spcAft>
              <a:buNone/>
            </a:pPr>
            <a:r>
              <a:t/>
            </a:r>
            <a:endParaRPr sz="2100">
              <a:solidFill>
                <a:srgbClr val="202124"/>
              </a:solidFill>
              <a:highlight>
                <a:srgbClr val="F8F9FA"/>
              </a:highlight>
            </a:endParaRPr>
          </a:p>
          <a:p>
            <a:pPr indent="0" lvl="0" marL="0" rtl="0" algn="l">
              <a:lnSpc>
                <a:spcPct val="115000"/>
              </a:lnSpc>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a:p>
        </p:txBody>
      </p:sp>
      <p:sp>
        <p:nvSpPr>
          <p:cNvPr id="224" name="Google Shape;224;p21"/>
          <p:cNvSpPr txBox="1"/>
          <p:nvPr/>
        </p:nvSpPr>
        <p:spPr>
          <a:xfrm>
            <a:off x="3154400" y="2086850"/>
            <a:ext cx="1024500" cy="1058700"/>
          </a:xfrm>
          <a:prstGeom prst="rect">
            <a:avLst/>
          </a:prstGeom>
          <a:solidFill>
            <a:srgbClr val="FFFFFF"/>
          </a:solidFill>
          <a:ln>
            <a:noFill/>
          </a:ln>
        </p:spPr>
        <p:txBody>
          <a:bodyPr anchorCtr="0" anchor="t" bIns="91425" lIns="91425" spcFirstLastPara="1" rIns="91425" wrap="square" tIns="91425">
            <a:noAutofit/>
          </a:bodyPr>
          <a:lstStyle/>
          <a:p>
            <a:pPr indent="0" lvl="0" marL="0" marR="38100" rtl="0" algn="l">
              <a:lnSpc>
                <a:spcPct val="128571"/>
              </a:lnSpc>
              <a:spcBef>
                <a:spcPts val="0"/>
              </a:spcBef>
              <a:spcAft>
                <a:spcPts val="0"/>
              </a:spcAft>
              <a:buNone/>
            </a:pPr>
            <a:r>
              <a:rPr lang="en" sz="1300">
                <a:solidFill>
                  <a:srgbClr val="202124"/>
                </a:solidFill>
                <a:highlight>
                  <a:srgbClr val="F8F9FA"/>
                </a:highlight>
                <a:latin typeface="Bree Serif"/>
                <a:ea typeface="Bree Serif"/>
                <a:cs typeface="Bree Serif"/>
                <a:sym typeface="Bree Serif"/>
              </a:rPr>
              <a:t>Dice que va a ayudar pero no</a:t>
            </a:r>
            <a:endParaRPr>
              <a:latin typeface="Bree Serif"/>
              <a:ea typeface="Bree Serif"/>
              <a:cs typeface="Bree Serif"/>
              <a:sym typeface="Bree Serif"/>
            </a:endParaRPr>
          </a:p>
        </p:txBody>
      </p:sp>
      <p:sp>
        <p:nvSpPr>
          <p:cNvPr id="225" name="Google Shape;225;p21"/>
          <p:cNvSpPr txBox="1"/>
          <p:nvPr/>
        </p:nvSpPr>
        <p:spPr>
          <a:xfrm>
            <a:off x="4590975" y="2350750"/>
            <a:ext cx="1376400" cy="1607400"/>
          </a:xfrm>
          <a:prstGeom prst="rect">
            <a:avLst/>
          </a:prstGeom>
          <a:solidFill>
            <a:srgbClr val="FFFFFF"/>
          </a:solidFill>
          <a:ln>
            <a:noFill/>
          </a:ln>
        </p:spPr>
        <p:txBody>
          <a:bodyPr anchorCtr="0" anchor="t" bIns="91425" lIns="91425" spcFirstLastPara="1" rIns="91425" wrap="square" tIns="91425">
            <a:noAutofit/>
          </a:bodyPr>
          <a:lstStyle/>
          <a:p>
            <a:pPr indent="0" lvl="0" marL="0" marR="38100" rtl="0" algn="l">
              <a:lnSpc>
                <a:spcPct val="128571"/>
              </a:lnSpc>
              <a:spcBef>
                <a:spcPts val="0"/>
              </a:spcBef>
              <a:spcAft>
                <a:spcPts val="0"/>
              </a:spcAft>
              <a:buClr>
                <a:schemeClr val="dk1"/>
              </a:buClr>
              <a:buSzPts val="1100"/>
              <a:buFont typeface="Arial"/>
              <a:buNone/>
            </a:pPr>
            <a:r>
              <a:rPr lang="en" sz="1300">
                <a:solidFill>
                  <a:srgbClr val="202124"/>
                </a:solidFill>
                <a:highlight>
                  <a:srgbClr val="F8F9FA"/>
                </a:highlight>
                <a:latin typeface="Bree Serif"/>
                <a:ea typeface="Bree Serif"/>
                <a:cs typeface="Bree Serif"/>
                <a:sym typeface="Bree Serif"/>
              </a:rPr>
              <a:t>Desaparece desde el principio y no vuelve a aparecer hasta el final</a:t>
            </a:r>
            <a:endParaRPr sz="1300">
              <a:solidFill>
                <a:srgbClr val="202124"/>
              </a:solidFill>
              <a:highlight>
                <a:srgbClr val="F8F9FA"/>
              </a:highlight>
              <a:latin typeface="Bree Serif"/>
              <a:ea typeface="Bree Serif"/>
              <a:cs typeface="Bree Serif"/>
              <a:sym typeface="Bree Serif"/>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229" name="Shape 229"/>
        <p:cNvGrpSpPr/>
        <p:nvPr/>
      </p:nvGrpSpPr>
      <p:grpSpPr>
        <a:xfrm>
          <a:off x="0" y="0"/>
          <a:ext cx="0" cy="0"/>
          <a:chOff x="0" y="0"/>
          <a:chExt cx="0" cy="0"/>
        </a:xfrm>
      </p:grpSpPr>
      <p:pic>
        <p:nvPicPr>
          <p:cNvPr id="230" name="Google Shape;230;p22"/>
          <p:cNvPicPr preferRelativeResize="0"/>
          <p:nvPr/>
        </p:nvPicPr>
        <p:blipFill rotWithShape="1">
          <a:blip r:embed="rId3">
            <a:alphaModFix/>
          </a:blip>
          <a:srcRect b="0" l="0" r="0" t="0"/>
          <a:stretch/>
        </p:blipFill>
        <p:spPr>
          <a:xfrm>
            <a:off x="6529300" y="21400"/>
            <a:ext cx="3007975" cy="3175446"/>
          </a:xfrm>
          <a:prstGeom prst="rect">
            <a:avLst/>
          </a:prstGeom>
          <a:noFill/>
          <a:ln>
            <a:noFill/>
          </a:ln>
        </p:spPr>
      </p:pic>
      <p:pic>
        <p:nvPicPr>
          <p:cNvPr id="231" name="Google Shape;231;p22"/>
          <p:cNvPicPr preferRelativeResize="0"/>
          <p:nvPr/>
        </p:nvPicPr>
        <p:blipFill rotWithShape="1">
          <a:blip r:embed="rId4">
            <a:alphaModFix/>
          </a:blip>
          <a:srcRect b="0" l="0" r="0" t="0"/>
          <a:stretch/>
        </p:blipFill>
        <p:spPr>
          <a:xfrm>
            <a:off x="86850" y="21400"/>
            <a:ext cx="3225925" cy="2532200"/>
          </a:xfrm>
          <a:prstGeom prst="rect">
            <a:avLst/>
          </a:prstGeom>
          <a:noFill/>
          <a:ln>
            <a:noFill/>
          </a:ln>
        </p:spPr>
      </p:pic>
      <p:pic>
        <p:nvPicPr>
          <p:cNvPr id="232" name="Google Shape;232;p22"/>
          <p:cNvPicPr preferRelativeResize="0"/>
          <p:nvPr/>
        </p:nvPicPr>
        <p:blipFill rotWithShape="1">
          <a:blip r:embed="rId5">
            <a:alphaModFix/>
          </a:blip>
          <a:srcRect b="0" l="0" r="0" t="0"/>
          <a:stretch/>
        </p:blipFill>
        <p:spPr>
          <a:xfrm>
            <a:off x="6254875" y="2892525"/>
            <a:ext cx="3007976" cy="2250968"/>
          </a:xfrm>
          <a:prstGeom prst="rect">
            <a:avLst/>
          </a:prstGeom>
          <a:noFill/>
          <a:ln>
            <a:noFill/>
          </a:ln>
        </p:spPr>
      </p:pic>
      <p:pic>
        <p:nvPicPr>
          <p:cNvPr id="233" name="Google Shape;233;p22"/>
          <p:cNvPicPr preferRelativeResize="0"/>
          <p:nvPr/>
        </p:nvPicPr>
        <p:blipFill rotWithShape="1">
          <a:blip r:embed="rId6">
            <a:alphaModFix/>
          </a:blip>
          <a:srcRect b="0" l="0" r="0" t="0"/>
          <a:stretch/>
        </p:blipFill>
        <p:spPr>
          <a:xfrm>
            <a:off x="0" y="2469150"/>
            <a:ext cx="5042741" cy="2634800"/>
          </a:xfrm>
          <a:prstGeom prst="rect">
            <a:avLst/>
          </a:prstGeom>
          <a:noFill/>
          <a:ln>
            <a:noFill/>
          </a:ln>
        </p:spPr>
      </p:pic>
      <p:pic>
        <p:nvPicPr>
          <p:cNvPr id="234" name="Google Shape;234;p22"/>
          <p:cNvPicPr preferRelativeResize="0"/>
          <p:nvPr/>
        </p:nvPicPr>
        <p:blipFill rotWithShape="1">
          <a:blip r:embed="rId7">
            <a:alphaModFix/>
          </a:blip>
          <a:srcRect b="0" l="0" r="0" t="0"/>
          <a:stretch/>
        </p:blipFill>
        <p:spPr>
          <a:xfrm>
            <a:off x="3918500" y="2469150"/>
            <a:ext cx="2619375" cy="2737400"/>
          </a:xfrm>
          <a:prstGeom prst="rect">
            <a:avLst/>
          </a:prstGeom>
          <a:noFill/>
          <a:ln>
            <a:noFill/>
          </a:ln>
        </p:spPr>
      </p:pic>
      <p:pic>
        <p:nvPicPr>
          <p:cNvPr id="235" name="Google Shape;235;p22"/>
          <p:cNvPicPr preferRelativeResize="0"/>
          <p:nvPr/>
        </p:nvPicPr>
        <p:blipFill rotWithShape="1">
          <a:blip r:embed="rId8">
            <a:alphaModFix/>
          </a:blip>
          <a:srcRect b="0" l="0" r="0" t="0"/>
          <a:stretch/>
        </p:blipFill>
        <p:spPr>
          <a:xfrm>
            <a:off x="3225925" y="21400"/>
            <a:ext cx="4306250" cy="24343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9" name="Shape 239"/>
        <p:cNvGrpSpPr/>
        <p:nvPr/>
      </p:nvGrpSpPr>
      <p:grpSpPr>
        <a:xfrm>
          <a:off x="0" y="0"/>
          <a:ext cx="0" cy="0"/>
          <a:chOff x="0" y="0"/>
          <a:chExt cx="0" cy="0"/>
        </a:xfrm>
      </p:grpSpPr>
      <p:sp>
        <p:nvSpPr>
          <p:cNvPr id="240" name="Google Shape;240;p23">
            <a:hlinkClick r:id="rId4"/>
          </p:cNvPr>
          <p:cNvSpPr/>
          <p:nvPr/>
        </p:nvSpPr>
        <p:spPr>
          <a:xfrm>
            <a:off x="7644925" y="2778700"/>
            <a:ext cx="1368468" cy="1614762"/>
          </a:xfrm>
          <a:prstGeom prst="irregularSeal1">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sz="1200"/>
              <a:t>Presione Aqui!</a:t>
            </a:r>
            <a:endParaRPr b="1" i="0" sz="1200" u="none" cap="none" strike="noStrike">
              <a:solidFill>
                <a:srgbClr val="000000"/>
              </a:solidFill>
            </a:endParaRPr>
          </a:p>
        </p:txBody>
      </p:sp>
      <p:sp>
        <p:nvSpPr>
          <p:cNvPr id="241" name="Google Shape;241;p23"/>
          <p:cNvSpPr txBox="1"/>
          <p:nvPr/>
        </p:nvSpPr>
        <p:spPr>
          <a:xfrm>
            <a:off x="1687700" y="190875"/>
            <a:ext cx="5676000" cy="1054800"/>
          </a:xfrm>
          <a:prstGeom prst="rect">
            <a:avLst/>
          </a:prstGeom>
          <a:solidFill>
            <a:srgbClr val="EFEFE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700">
                <a:latin typeface="Comic Sans MS"/>
                <a:ea typeface="Comic Sans MS"/>
                <a:cs typeface="Comic Sans MS"/>
                <a:sym typeface="Comic Sans MS"/>
              </a:rPr>
              <a:t>Relaciones </a:t>
            </a:r>
            <a:endParaRPr sz="2700">
              <a:latin typeface="Comic Sans MS"/>
              <a:ea typeface="Comic Sans MS"/>
              <a:cs typeface="Comic Sans MS"/>
              <a:sym typeface="Comic Sans MS"/>
            </a:endParaRPr>
          </a:p>
          <a:p>
            <a:pPr indent="0" lvl="0" marL="0" rtl="0" algn="ctr">
              <a:spcBef>
                <a:spcPts val="0"/>
              </a:spcBef>
              <a:spcAft>
                <a:spcPts val="0"/>
              </a:spcAft>
              <a:buNone/>
            </a:pPr>
            <a:r>
              <a:rPr lang="en" sz="2700">
                <a:latin typeface="Comic Sans MS"/>
                <a:ea typeface="Comic Sans MS"/>
                <a:cs typeface="Comic Sans MS"/>
                <a:sym typeface="Comic Sans MS"/>
              </a:rPr>
              <a:t>Saludables Versus No Saludables</a:t>
            </a:r>
            <a:endParaRPr sz="2700">
              <a:latin typeface="Comic Sans MS"/>
              <a:ea typeface="Comic Sans MS"/>
              <a:cs typeface="Comic Sans MS"/>
              <a:sym typeface="Comic Sans MS"/>
            </a:endParaRPr>
          </a:p>
        </p:txBody>
      </p:sp>
      <p:sp>
        <p:nvSpPr>
          <p:cNvPr id="242" name="Google Shape;242;p23"/>
          <p:cNvSpPr txBox="1"/>
          <p:nvPr/>
        </p:nvSpPr>
        <p:spPr>
          <a:xfrm>
            <a:off x="1526975" y="4078625"/>
            <a:ext cx="1597200" cy="93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3"/>
          <p:cNvSpPr txBox="1"/>
          <p:nvPr/>
        </p:nvSpPr>
        <p:spPr>
          <a:xfrm>
            <a:off x="1155275" y="3958025"/>
            <a:ext cx="1968900" cy="11184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t>de los adolescentes son víctimas de abuso físico, sexual, emocional o verbal por parte de su pareja</a:t>
            </a:r>
            <a:endParaRPr sz="1300"/>
          </a:p>
        </p:txBody>
      </p:sp>
      <p:sp>
        <p:nvSpPr>
          <p:cNvPr id="244" name="Google Shape;244;p23"/>
          <p:cNvSpPr txBox="1"/>
          <p:nvPr/>
        </p:nvSpPr>
        <p:spPr>
          <a:xfrm>
            <a:off x="3757175" y="3958025"/>
            <a:ext cx="2059500" cy="11184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de los estudiantes de secundaria han sido golpeados, abofeteados o lastimados físicamente a propósito por un novio o novia</a:t>
            </a:r>
            <a:endParaRPr sz="1200"/>
          </a:p>
        </p:txBody>
      </p:sp>
      <p:sp>
        <p:nvSpPr>
          <p:cNvPr id="245" name="Google Shape;245;p23"/>
          <p:cNvSpPr txBox="1"/>
          <p:nvPr/>
        </p:nvSpPr>
        <p:spPr>
          <a:xfrm>
            <a:off x="5907075" y="3807400"/>
            <a:ext cx="1597200" cy="12054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millones de estudiantes de secundaria en el país sufren abuso físico por parte de una novio o novia</a:t>
            </a:r>
            <a:endParaRPr sz="12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9" name="Shape 249"/>
        <p:cNvGrpSpPr/>
        <p:nvPr/>
      </p:nvGrpSpPr>
      <p:grpSpPr>
        <a:xfrm>
          <a:off x="0" y="0"/>
          <a:ext cx="0" cy="0"/>
          <a:chOff x="0" y="0"/>
          <a:chExt cx="0" cy="0"/>
        </a:xfrm>
      </p:grpSpPr>
      <p:sp>
        <p:nvSpPr>
          <p:cNvPr id="250" name="Google Shape;250;p24"/>
          <p:cNvSpPr txBox="1"/>
          <p:nvPr/>
        </p:nvSpPr>
        <p:spPr>
          <a:xfrm>
            <a:off x="3270947" y="497882"/>
            <a:ext cx="3000000" cy="182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FFFFFF"/>
                </a:solidFill>
                <a:latin typeface="Arial"/>
                <a:ea typeface="Arial"/>
                <a:cs typeface="Arial"/>
                <a:sym typeface="Arial"/>
              </a:rPr>
              <a:t>At school, it is important to build healthy relationships with your peers and adults. These are the people you can talk to when you are upset or need help.</a:t>
            </a:r>
            <a:endParaRPr b="0" i="0" sz="1300" u="none" cap="none" strike="noStrike">
              <a:solidFill>
                <a:srgbClr val="FFFFFF"/>
              </a:solidFill>
              <a:latin typeface="Arial"/>
              <a:ea typeface="Arial"/>
              <a:cs typeface="Arial"/>
              <a:sym typeface="Arial"/>
            </a:endParaRPr>
          </a:p>
        </p:txBody>
      </p:sp>
      <p:sp>
        <p:nvSpPr>
          <p:cNvPr id="251" name="Google Shape;251;p24"/>
          <p:cNvSpPr/>
          <p:nvPr/>
        </p:nvSpPr>
        <p:spPr>
          <a:xfrm>
            <a:off x="3023825" y="497875"/>
            <a:ext cx="3196800" cy="1821900"/>
          </a:xfrm>
          <a:prstGeom prst="parallelogram">
            <a:avLst>
              <a:gd fmla="val 15695" name="adj"/>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FFFFFF"/>
                </a:solidFill>
                <a:highlight>
                  <a:schemeClr val="dk1"/>
                </a:highlight>
              </a:rPr>
              <a:t>En la escuela, es importante establecer relaciones saludables con sus compañeros y adultos. Estas son las personas con las que puede hablar cuando esté molesto o necesite ayuda.</a:t>
            </a:r>
            <a:endParaRPr sz="16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25">
            <a:hlinkClick r:id="rId3"/>
          </p:cNvPr>
          <p:cNvPicPr preferRelativeResize="0"/>
          <p:nvPr/>
        </p:nvPicPr>
        <p:blipFill rotWithShape="1">
          <a:blip r:embed="rId4">
            <a:alphaModFix/>
          </a:blip>
          <a:srcRect b="0" l="0" r="0" t="0"/>
          <a:stretch/>
        </p:blipFill>
        <p:spPr>
          <a:xfrm>
            <a:off x="0" y="0"/>
            <a:ext cx="7276425" cy="5143500"/>
          </a:xfrm>
          <a:prstGeom prst="rect">
            <a:avLst/>
          </a:prstGeom>
          <a:noFill/>
          <a:ln>
            <a:noFill/>
          </a:ln>
        </p:spPr>
      </p:pic>
      <p:pic>
        <p:nvPicPr>
          <p:cNvPr id="257" name="Google Shape;257;p25"/>
          <p:cNvPicPr preferRelativeResize="0"/>
          <p:nvPr/>
        </p:nvPicPr>
        <p:blipFill rotWithShape="1">
          <a:blip r:embed="rId5">
            <a:alphaModFix/>
          </a:blip>
          <a:srcRect b="0" l="0" r="0" t="0"/>
          <a:stretch/>
        </p:blipFill>
        <p:spPr>
          <a:xfrm>
            <a:off x="7358950" y="74275"/>
            <a:ext cx="1785050" cy="5069225"/>
          </a:xfrm>
          <a:prstGeom prst="rect">
            <a:avLst/>
          </a:prstGeom>
          <a:noFill/>
          <a:ln>
            <a:noFill/>
          </a:ln>
        </p:spPr>
      </p:pic>
      <p:sp>
        <p:nvSpPr>
          <p:cNvPr id="258" name="Google Shape;258;p25"/>
          <p:cNvSpPr txBox="1"/>
          <p:nvPr/>
        </p:nvSpPr>
        <p:spPr>
          <a:xfrm>
            <a:off x="130000" y="74275"/>
            <a:ext cx="2662800" cy="3992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lang="en" sz="2200">
                <a:solidFill>
                  <a:schemeClr val="dk1"/>
                </a:solidFill>
              </a:rPr>
              <a:t>Tomar decisiones responsablemente significa recopilar información para tomar decisiones.</a:t>
            </a:r>
            <a:endParaRPr b="1" i="0" sz="2400" u="none" cap="none" strike="noStrike">
              <a:solidFill>
                <a:srgbClr val="000000"/>
              </a:solidFill>
              <a:latin typeface="Arial"/>
              <a:ea typeface="Arial"/>
              <a:cs typeface="Arial"/>
              <a:sym typeface="Arial"/>
            </a:endParaRPr>
          </a:p>
        </p:txBody>
      </p:sp>
      <p:sp>
        <p:nvSpPr>
          <p:cNvPr id="259" name="Google Shape;259;p25"/>
          <p:cNvSpPr txBox="1"/>
          <p:nvPr/>
        </p:nvSpPr>
        <p:spPr>
          <a:xfrm>
            <a:off x="3475875" y="3264925"/>
            <a:ext cx="1959000" cy="1225500"/>
          </a:xfrm>
          <a:prstGeom prst="rect">
            <a:avLst/>
          </a:prstGeom>
          <a:solidFill>
            <a:srgbClr val="FFBB00"/>
          </a:solidFill>
          <a:ln>
            <a:noFill/>
          </a:ln>
        </p:spPr>
        <p:txBody>
          <a:bodyPr anchorCtr="0" anchor="t" bIns="91425" lIns="91425" spcFirstLastPara="1" rIns="91425" wrap="square" tIns="91425">
            <a:noAutofit/>
          </a:bodyPr>
          <a:lstStyle/>
          <a:p>
            <a:pPr indent="0" lvl="0" marL="0" marR="38100" rtl="0" algn="ctr">
              <a:lnSpc>
                <a:spcPct val="128571"/>
              </a:lnSpc>
              <a:spcBef>
                <a:spcPts val="0"/>
              </a:spcBef>
              <a:spcAft>
                <a:spcPts val="0"/>
              </a:spcAft>
              <a:buClr>
                <a:schemeClr val="dk1"/>
              </a:buClr>
              <a:buSzPts val="1100"/>
              <a:buFont typeface="Arial"/>
              <a:buNone/>
            </a:pPr>
            <a:r>
              <a:rPr lang="en" sz="2100">
                <a:highlight>
                  <a:srgbClr val="FFBB00"/>
                </a:highlight>
              </a:rPr>
              <a:t>Toma la decisión correcta</a:t>
            </a:r>
            <a:endParaRPr sz="2100">
              <a:highlight>
                <a:srgbClr val="FFBB00"/>
              </a:highlight>
            </a:endParaRPr>
          </a:p>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263" name="Shape 263"/>
        <p:cNvGrpSpPr/>
        <p:nvPr/>
      </p:nvGrpSpPr>
      <p:grpSpPr>
        <a:xfrm>
          <a:off x="0" y="0"/>
          <a:ext cx="0" cy="0"/>
          <a:chOff x="0" y="0"/>
          <a:chExt cx="0" cy="0"/>
        </a:xfrm>
      </p:grpSpPr>
      <p:pic>
        <p:nvPicPr>
          <p:cNvPr id="264" name="Google Shape;264;p26">
            <a:hlinkClick r:id="rId3"/>
          </p:cNvPr>
          <p:cNvPicPr preferRelativeResize="0"/>
          <p:nvPr/>
        </p:nvPicPr>
        <p:blipFill rotWithShape="1">
          <a:blip r:embed="rId4">
            <a:alphaModFix/>
          </a:blip>
          <a:srcRect b="0" l="0" r="0" t="0"/>
          <a:stretch/>
        </p:blipFill>
        <p:spPr>
          <a:xfrm>
            <a:off x="5630250" y="1025450"/>
            <a:ext cx="3258625" cy="3258625"/>
          </a:xfrm>
          <a:prstGeom prst="rect">
            <a:avLst/>
          </a:prstGeom>
          <a:noFill/>
          <a:ln>
            <a:noFill/>
          </a:ln>
        </p:spPr>
      </p:pic>
      <p:sp>
        <p:nvSpPr>
          <p:cNvPr id="265" name="Google Shape;265;p26"/>
          <p:cNvSpPr txBox="1"/>
          <p:nvPr/>
        </p:nvSpPr>
        <p:spPr>
          <a:xfrm>
            <a:off x="4426425" y="409850"/>
            <a:ext cx="4530300" cy="47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n" sz="1500">
                <a:solidFill>
                  <a:srgbClr val="FF0000"/>
                </a:solidFill>
              </a:rPr>
              <a:t>Presione en el meme a continuación para obtener sugerencias sobre cómo ajustar su sueño</a:t>
            </a:r>
            <a:endParaRPr b="1" i="0" sz="1500" u="none" cap="none" strike="noStrike">
              <a:solidFill>
                <a:srgbClr val="FF0000"/>
              </a:solidFill>
              <a:latin typeface="Arial"/>
              <a:ea typeface="Arial"/>
              <a:cs typeface="Arial"/>
              <a:sym typeface="Arial"/>
            </a:endParaRPr>
          </a:p>
        </p:txBody>
      </p:sp>
      <p:sp>
        <p:nvSpPr>
          <p:cNvPr id="266" name="Google Shape;266;p26"/>
          <p:cNvSpPr txBox="1"/>
          <p:nvPr/>
        </p:nvSpPr>
        <p:spPr>
          <a:xfrm>
            <a:off x="840900" y="4176650"/>
            <a:ext cx="1938300" cy="64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Kayla Parkinson</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Class of 2021</a:t>
            </a:r>
            <a:endParaRPr b="1" i="0" sz="1600" u="none" cap="none" strike="noStrike">
              <a:solidFill>
                <a:srgbClr val="000000"/>
              </a:solidFill>
              <a:latin typeface="Arial"/>
              <a:ea typeface="Arial"/>
              <a:cs typeface="Arial"/>
              <a:sym typeface="Arial"/>
            </a:endParaRPr>
          </a:p>
        </p:txBody>
      </p:sp>
      <p:sp>
        <p:nvSpPr>
          <p:cNvPr id="267" name="Google Shape;267;p26"/>
          <p:cNvSpPr/>
          <p:nvPr/>
        </p:nvSpPr>
        <p:spPr>
          <a:xfrm>
            <a:off x="840900" y="409850"/>
            <a:ext cx="3981600" cy="3342900"/>
          </a:xfrm>
          <a:prstGeom prst="wedgeEllipseCallout">
            <a:avLst>
              <a:gd fmla="val -20833" name="adj1"/>
              <a:gd fmla="val 62500"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300">
                <a:solidFill>
                  <a:schemeClr val="dk1"/>
                </a:solidFill>
                <a:highlight>
                  <a:srgbClr val="FF9900"/>
                </a:highlight>
              </a:rPr>
              <a:t>“El desafío más difícil que enfrenté al cambiar a </a:t>
            </a:r>
            <a:r>
              <a:rPr b="1" lang="en" sz="1300">
                <a:solidFill>
                  <a:schemeClr val="dk1"/>
                </a:solidFill>
                <a:highlight>
                  <a:srgbClr val="FF9900"/>
                </a:highlight>
              </a:rPr>
              <a:t>escuela virtual </a:t>
            </a:r>
            <a:r>
              <a:rPr b="1" lang="en" sz="1300">
                <a:solidFill>
                  <a:schemeClr val="dk1"/>
                </a:solidFill>
                <a:highlight>
                  <a:srgbClr val="FF9900"/>
                </a:highlight>
              </a:rPr>
              <a:t>fue el horario. Naturalmente, comencé a despertarme más tarde en el día porque sabía que no tenía que ir a ningún lado y que </a:t>
            </a:r>
            <a:r>
              <a:rPr b="1" lang="en" sz="1300">
                <a:solidFill>
                  <a:schemeClr val="dk1"/>
                </a:solidFill>
                <a:highlight>
                  <a:srgbClr val="FF9900"/>
                </a:highlight>
              </a:rPr>
              <a:t>podía</a:t>
            </a:r>
            <a:r>
              <a:rPr b="1" lang="en" sz="1300">
                <a:solidFill>
                  <a:schemeClr val="dk1"/>
                </a:solidFill>
                <a:highlight>
                  <a:srgbClr val="FF9900"/>
                </a:highlight>
              </a:rPr>
              <a:t> terminar mi trabajo en la tarde.  La </a:t>
            </a:r>
            <a:r>
              <a:rPr b="1" lang="en" sz="1300">
                <a:solidFill>
                  <a:schemeClr val="dk1"/>
                </a:solidFill>
                <a:highlight>
                  <a:srgbClr val="FF9900"/>
                </a:highlight>
              </a:rPr>
              <a:t>escuela virtual</a:t>
            </a:r>
            <a:r>
              <a:rPr b="1" lang="en" sz="1300">
                <a:solidFill>
                  <a:schemeClr val="dk1"/>
                </a:solidFill>
                <a:highlight>
                  <a:srgbClr val="FF9900"/>
                </a:highlight>
              </a:rPr>
              <a:t> fue una sorpresa y me tomó un poco de tiempo ajustar mi horario de sueño. "</a:t>
            </a:r>
            <a:endParaRPr b="0" i="0" sz="1400" u="none" cap="none" strike="noStrike">
              <a:solidFill>
                <a:srgbClr val="000000"/>
              </a:solidFill>
              <a:latin typeface="Arial"/>
              <a:ea typeface="Arial"/>
              <a:cs typeface="Arial"/>
              <a:sym typeface="Arial"/>
            </a:endParaRPr>
          </a:p>
        </p:txBody>
      </p:sp>
      <p:pic>
        <p:nvPicPr>
          <p:cNvPr id="268" name="Google Shape;268;p26" title="Kayla.mp3">
            <a:hlinkClick r:id="rId5"/>
          </p:cNvPr>
          <p:cNvPicPr preferRelativeResize="0"/>
          <p:nvPr/>
        </p:nvPicPr>
        <p:blipFill rotWithShape="1">
          <a:blip r:embed="rId6">
            <a:alphaModFix/>
          </a:blip>
          <a:srcRect b="0" l="0" r="0" t="0"/>
          <a:stretch/>
        </p:blipFill>
        <p:spPr>
          <a:xfrm>
            <a:off x="478600" y="4272350"/>
            <a:ext cx="457200" cy="457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2" name="Shape 272"/>
        <p:cNvGrpSpPr/>
        <p:nvPr/>
      </p:nvGrpSpPr>
      <p:grpSpPr>
        <a:xfrm>
          <a:off x="0" y="0"/>
          <a:ext cx="0" cy="0"/>
          <a:chOff x="0" y="0"/>
          <a:chExt cx="0" cy="0"/>
        </a:xfrm>
      </p:grpSpPr>
      <p:sp>
        <p:nvSpPr>
          <p:cNvPr id="273" name="Google Shape;273;p27"/>
          <p:cNvSpPr txBox="1"/>
          <p:nvPr/>
        </p:nvSpPr>
        <p:spPr>
          <a:xfrm>
            <a:off x="768675" y="1114125"/>
            <a:ext cx="7338300" cy="3037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lang="en" sz="1900">
                <a:solidFill>
                  <a:schemeClr val="dk1"/>
                </a:solidFill>
              </a:rPr>
              <a:t>A veces, sus compañeros pueden influir en sus decisiones. Es posible que desee tomar una decisión para impresionar a sus amigos o evitar la vergüenza.</a:t>
            </a:r>
            <a:endParaRPr b="1" sz="1900">
              <a:solidFill>
                <a:schemeClr val="dk1"/>
              </a:solidFill>
            </a:endParaRPr>
          </a:p>
          <a:p>
            <a:pPr indent="0" lvl="0" marL="0" marR="0" rtl="0" algn="l">
              <a:lnSpc>
                <a:spcPct val="115000"/>
              </a:lnSpc>
              <a:spcBef>
                <a:spcPts val="1200"/>
              </a:spcBef>
              <a:spcAft>
                <a:spcPts val="0"/>
              </a:spcAft>
              <a:buClr>
                <a:schemeClr val="dk1"/>
              </a:buClr>
              <a:buSzPts val="1100"/>
              <a:buFont typeface="Arial"/>
              <a:buNone/>
            </a:pPr>
            <a:r>
              <a:rPr b="1" lang="en" sz="1900">
                <a:solidFill>
                  <a:schemeClr val="dk1"/>
                </a:solidFill>
              </a:rPr>
              <a:t>Piense primero, evalúe sus opciones y luego decida. Recuerde, sus decisiones no deben tener un impacto negativo en los demás ni en usted mismo.</a:t>
            </a:r>
            <a:endParaRPr b="1" sz="1900">
              <a:solidFill>
                <a:schemeClr val="dk1"/>
              </a:solidFill>
            </a:endParaRPr>
          </a:p>
          <a:p>
            <a:pPr indent="0" lvl="0" marL="0" marR="0" rtl="0" algn="l">
              <a:lnSpc>
                <a:spcPct val="115000"/>
              </a:lnSpc>
              <a:spcBef>
                <a:spcPts val="1200"/>
              </a:spcBef>
              <a:spcAft>
                <a:spcPts val="0"/>
              </a:spcAft>
              <a:buClr>
                <a:schemeClr val="dk1"/>
              </a:buClr>
              <a:buSzPts val="1100"/>
              <a:buFont typeface="Arial"/>
              <a:buNone/>
            </a:pPr>
            <a:r>
              <a:t/>
            </a:r>
            <a:endParaRPr b="1" sz="1900">
              <a:solidFill>
                <a:schemeClr val="dk1"/>
              </a:solidFil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274" name="Google Shape;274;p27"/>
          <p:cNvSpPr txBox="1"/>
          <p:nvPr/>
        </p:nvSpPr>
        <p:spPr>
          <a:xfrm>
            <a:off x="668475" y="315800"/>
            <a:ext cx="7538700" cy="631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Clr>
                <a:schemeClr val="dk1"/>
              </a:buClr>
              <a:buSzPts val="1100"/>
              <a:buFont typeface="Arial"/>
              <a:buNone/>
            </a:pPr>
            <a:r>
              <a:rPr b="1" lang="en" sz="2200">
                <a:solidFill>
                  <a:schemeClr val="dk1"/>
                </a:solidFill>
              </a:rPr>
              <a:t>Tomar Decisiones Responsablemente</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78" name="Shape 278"/>
        <p:cNvGrpSpPr/>
        <p:nvPr/>
      </p:nvGrpSpPr>
      <p:grpSpPr>
        <a:xfrm>
          <a:off x="0" y="0"/>
          <a:ext cx="0" cy="0"/>
          <a:chOff x="0" y="0"/>
          <a:chExt cx="0" cy="0"/>
        </a:xfrm>
      </p:grpSpPr>
      <p:pic>
        <p:nvPicPr>
          <p:cNvPr id="279" name="Google Shape;279;p28"/>
          <p:cNvPicPr preferRelativeResize="0"/>
          <p:nvPr/>
        </p:nvPicPr>
        <p:blipFill rotWithShape="1">
          <a:blip r:embed="rId3">
            <a:alphaModFix/>
          </a:blip>
          <a:srcRect b="0" l="0" r="0" t="0"/>
          <a:stretch/>
        </p:blipFill>
        <p:spPr>
          <a:xfrm>
            <a:off x="894238" y="1182750"/>
            <a:ext cx="7355525" cy="21807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3" name="Shape 283"/>
        <p:cNvGrpSpPr/>
        <p:nvPr/>
      </p:nvGrpSpPr>
      <p:grpSpPr>
        <a:xfrm>
          <a:off x="0" y="0"/>
          <a:ext cx="0" cy="0"/>
          <a:chOff x="0" y="0"/>
          <a:chExt cx="0" cy="0"/>
        </a:xfrm>
      </p:grpSpPr>
      <p:sp>
        <p:nvSpPr>
          <p:cNvPr id="284" name="Google Shape;284;p29"/>
          <p:cNvSpPr txBox="1"/>
          <p:nvPr/>
        </p:nvSpPr>
        <p:spPr>
          <a:xfrm>
            <a:off x="1137975" y="893325"/>
            <a:ext cx="6611400" cy="3486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t/>
            </a:r>
            <a:endParaRPr b="0" i="1" sz="1800" u="none" cap="none" strike="noStrike">
              <a:solidFill>
                <a:srgbClr val="674EA7"/>
              </a:solidFill>
              <a:latin typeface="Caveat"/>
              <a:ea typeface="Caveat"/>
              <a:cs typeface="Caveat"/>
              <a:sym typeface="Caveat"/>
            </a:endParaRPr>
          </a:p>
          <a:p>
            <a:pPr indent="0" lvl="0" marL="457200" marR="0" rtl="0" algn="l">
              <a:lnSpc>
                <a:spcPct val="115000"/>
              </a:lnSpc>
              <a:spcBef>
                <a:spcPts val="1200"/>
              </a:spcBef>
              <a:spcAft>
                <a:spcPts val="0"/>
              </a:spcAft>
              <a:buClr>
                <a:schemeClr val="dk1"/>
              </a:buClr>
              <a:buSzPts val="1100"/>
              <a:buFont typeface="Arial"/>
              <a:buNone/>
            </a:pPr>
            <a:r>
              <a:rPr b="1" i="1" lang="en" sz="2300">
                <a:solidFill>
                  <a:srgbClr val="674EA7"/>
                </a:solidFill>
                <a:latin typeface="Caveat"/>
                <a:ea typeface="Caveat"/>
                <a:cs typeface="Caveat"/>
                <a:sym typeface="Caveat"/>
              </a:rPr>
              <a:t>Antes de tomar una decisión, considere cómo su elección le afectará a usted, su familia y amigos, su escuela y su comunidad.</a:t>
            </a:r>
            <a:endParaRPr b="1" i="1" sz="2300">
              <a:solidFill>
                <a:srgbClr val="674EA7"/>
              </a:solidFill>
              <a:latin typeface="Caveat"/>
              <a:ea typeface="Caveat"/>
              <a:cs typeface="Caveat"/>
              <a:sym typeface="Caveat"/>
            </a:endParaRPr>
          </a:p>
          <a:p>
            <a:pPr indent="0" lvl="0" marL="457200" marR="0" rtl="0" algn="l">
              <a:lnSpc>
                <a:spcPct val="115000"/>
              </a:lnSpc>
              <a:spcBef>
                <a:spcPts val="1200"/>
              </a:spcBef>
              <a:spcAft>
                <a:spcPts val="0"/>
              </a:spcAft>
              <a:buClr>
                <a:schemeClr val="dk1"/>
              </a:buClr>
              <a:buSzPts val="1100"/>
              <a:buFont typeface="Arial"/>
              <a:buNone/>
            </a:pPr>
            <a:r>
              <a:t/>
            </a:r>
            <a:endParaRPr b="1" i="1" sz="2300">
              <a:solidFill>
                <a:srgbClr val="674EA7"/>
              </a:solidFill>
              <a:latin typeface="Caveat"/>
              <a:ea typeface="Caveat"/>
              <a:cs typeface="Caveat"/>
              <a:sym typeface="Caveat"/>
            </a:endParaRPr>
          </a:p>
          <a:p>
            <a:pPr indent="0" lvl="0" marL="457200" marR="0" rtl="0" algn="l">
              <a:lnSpc>
                <a:spcPct val="115000"/>
              </a:lnSpc>
              <a:spcBef>
                <a:spcPts val="1200"/>
              </a:spcBef>
              <a:spcAft>
                <a:spcPts val="0"/>
              </a:spcAft>
              <a:buClr>
                <a:schemeClr val="dk1"/>
              </a:buClr>
              <a:buSzPts val="1100"/>
              <a:buFont typeface="Arial"/>
              <a:buNone/>
            </a:pPr>
            <a:r>
              <a:rPr b="1" i="1" lang="en" sz="2300">
                <a:solidFill>
                  <a:srgbClr val="674EA7"/>
                </a:solidFill>
                <a:latin typeface="Caveat"/>
                <a:ea typeface="Caveat"/>
                <a:cs typeface="Caveat"/>
                <a:sym typeface="Caveat"/>
              </a:rPr>
              <a:t>Debe sentirse bien con las decisiones que toma y, por lo general, esperar un resultado positivo.</a:t>
            </a:r>
            <a:endParaRPr b="1" i="1" sz="2300">
              <a:solidFill>
                <a:srgbClr val="674EA7"/>
              </a:solidFill>
              <a:latin typeface="Caveat"/>
              <a:ea typeface="Caveat"/>
              <a:cs typeface="Caveat"/>
              <a:sym typeface="Caveat"/>
            </a:endParaRPr>
          </a:p>
          <a:p>
            <a:pPr indent="0" lvl="0" marL="457200" marR="0" rtl="0" algn="l">
              <a:lnSpc>
                <a:spcPct val="115000"/>
              </a:lnSpc>
              <a:spcBef>
                <a:spcPts val="1200"/>
              </a:spcBef>
              <a:spcAft>
                <a:spcPts val="1200"/>
              </a:spcAft>
              <a:buClr>
                <a:srgbClr val="000000"/>
              </a:buClr>
              <a:buSzPts val="2300"/>
              <a:buFont typeface="Arial"/>
              <a:buNone/>
            </a:pPr>
            <a:r>
              <a:t/>
            </a:r>
            <a:endParaRPr b="1" i="1" sz="2300">
              <a:solidFill>
                <a:srgbClr val="674EA7"/>
              </a:solidFill>
              <a:latin typeface="Caveat"/>
              <a:ea typeface="Caveat"/>
              <a:cs typeface="Caveat"/>
              <a:sym typeface="Cave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 name="Shape 80"/>
        <p:cNvGrpSpPr/>
        <p:nvPr/>
      </p:nvGrpSpPr>
      <p:grpSpPr>
        <a:xfrm>
          <a:off x="0" y="0"/>
          <a:ext cx="0" cy="0"/>
          <a:chOff x="0" y="0"/>
          <a:chExt cx="0" cy="0"/>
        </a:xfrm>
      </p:grpSpPr>
      <p:sp>
        <p:nvSpPr>
          <p:cNvPr id="81" name="Google Shape;81;p3"/>
          <p:cNvSpPr txBox="1"/>
          <p:nvPr/>
        </p:nvSpPr>
        <p:spPr>
          <a:xfrm>
            <a:off x="805375" y="224525"/>
            <a:ext cx="3524400" cy="48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lang="en" sz="2400">
                <a:latin typeface="Comic Sans MS"/>
                <a:ea typeface="Comic Sans MS"/>
                <a:cs typeface="Comic Sans MS"/>
                <a:sym typeface="Comic Sans MS"/>
              </a:rPr>
              <a:t>iTe apoyamos</a:t>
            </a:r>
            <a:r>
              <a:rPr b="1" i="0" lang="en" sz="2400" u="none" cap="none" strike="noStrike">
                <a:solidFill>
                  <a:srgbClr val="000000"/>
                </a:solidFill>
                <a:latin typeface="Comic Sans MS"/>
                <a:ea typeface="Comic Sans MS"/>
                <a:cs typeface="Comic Sans MS"/>
                <a:sym typeface="Comic Sans MS"/>
              </a:rPr>
              <a:t>!</a:t>
            </a:r>
            <a:endParaRPr b="1" i="0" sz="2400" u="none" cap="none" strike="noStrike">
              <a:solidFill>
                <a:srgbClr val="000000"/>
              </a:solidFill>
              <a:latin typeface="Comic Sans MS"/>
              <a:ea typeface="Comic Sans MS"/>
              <a:cs typeface="Comic Sans MS"/>
              <a:sym typeface="Comic Sans M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88" name="Shape 288"/>
        <p:cNvGrpSpPr/>
        <p:nvPr/>
      </p:nvGrpSpPr>
      <p:grpSpPr>
        <a:xfrm>
          <a:off x="0" y="0"/>
          <a:ext cx="0" cy="0"/>
          <a:chOff x="0" y="0"/>
          <a:chExt cx="0" cy="0"/>
        </a:xfrm>
      </p:grpSpPr>
      <p:sp>
        <p:nvSpPr>
          <p:cNvPr id="289" name="Google Shape;289;p30"/>
          <p:cNvSpPr txBox="1"/>
          <p:nvPr/>
        </p:nvSpPr>
        <p:spPr>
          <a:xfrm>
            <a:off x="301375" y="77200"/>
            <a:ext cx="8390100" cy="109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lang="en" sz="1900">
                <a:solidFill>
                  <a:srgbClr val="FF0000"/>
                </a:solidFill>
              </a:rPr>
              <a:t>Tienes que tomar muchas decisiones en tu día.</a:t>
            </a:r>
            <a:endParaRPr sz="1900">
              <a:solidFill>
                <a:srgbClr val="FF0000"/>
              </a:solidFill>
            </a:endParaRPr>
          </a:p>
          <a:p>
            <a:pPr indent="0" lvl="0" marL="0" marR="0" rtl="0" algn="ctr">
              <a:lnSpc>
                <a:spcPct val="100000"/>
              </a:lnSpc>
              <a:spcBef>
                <a:spcPts val="0"/>
              </a:spcBef>
              <a:spcAft>
                <a:spcPts val="0"/>
              </a:spcAft>
              <a:buClr>
                <a:schemeClr val="dk1"/>
              </a:buClr>
              <a:buSzPts val="1100"/>
              <a:buFont typeface="Arial"/>
              <a:buNone/>
            </a:pPr>
            <a:r>
              <a:t/>
            </a:r>
            <a:endParaRPr sz="1900">
              <a:solidFill>
                <a:srgbClr val="FF0000"/>
              </a:solidFill>
            </a:endParaRPr>
          </a:p>
          <a:p>
            <a:pPr indent="0" lvl="0" marL="0" marR="0" rtl="0" algn="l">
              <a:lnSpc>
                <a:spcPct val="100000"/>
              </a:lnSpc>
              <a:spcBef>
                <a:spcPts val="0"/>
              </a:spcBef>
              <a:spcAft>
                <a:spcPts val="0"/>
              </a:spcAft>
              <a:buClr>
                <a:schemeClr val="dk1"/>
              </a:buClr>
              <a:buSzPts val="1100"/>
              <a:buFont typeface="Arial"/>
              <a:buNone/>
            </a:pPr>
            <a:r>
              <a:rPr lang="en" sz="1900">
                <a:solidFill>
                  <a:srgbClr val="FF0000"/>
                </a:solidFill>
              </a:rPr>
              <a:t>Trate de considerar sus opciones y piense en los resultados antes de actuar.</a:t>
            </a:r>
            <a:endParaRPr sz="1900">
              <a:solidFill>
                <a:srgbClr val="FF0000"/>
              </a:solidFill>
            </a:endParaRPr>
          </a:p>
          <a:p>
            <a:pPr indent="0" lvl="0" marL="0" marR="0" rtl="0" algn="ctr">
              <a:lnSpc>
                <a:spcPct val="100000"/>
              </a:lnSpc>
              <a:spcBef>
                <a:spcPts val="0"/>
              </a:spcBef>
              <a:spcAft>
                <a:spcPts val="0"/>
              </a:spcAft>
              <a:buClr>
                <a:srgbClr val="000000"/>
              </a:buClr>
              <a:buSzPts val="1900"/>
              <a:buFont typeface="Arial"/>
              <a:buNone/>
            </a:pPr>
            <a:r>
              <a:rPr b="0" i="0" lang="en" sz="1900" u="none" cap="none" strike="noStrike">
                <a:solidFill>
                  <a:srgbClr val="FF0000"/>
                </a:solidFill>
                <a:latin typeface="Arial"/>
                <a:ea typeface="Arial"/>
                <a:cs typeface="Arial"/>
                <a:sym typeface="Arial"/>
              </a:rPr>
              <a:t> </a:t>
            </a:r>
            <a:endParaRPr b="0" i="0" sz="1900" u="none" cap="none" strike="noStrike">
              <a:solidFill>
                <a:srgbClr val="FF0000"/>
              </a:solidFill>
              <a:latin typeface="Arial"/>
              <a:ea typeface="Arial"/>
              <a:cs typeface="Arial"/>
              <a:sym typeface="Arial"/>
            </a:endParaRPr>
          </a:p>
        </p:txBody>
      </p:sp>
      <p:sp>
        <p:nvSpPr>
          <p:cNvPr id="290" name="Google Shape;290;p30"/>
          <p:cNvSpPr/>
          <p:nvPr/>
        </p:nvSpPr>
        <p:spPr>
          <a:xfrm>
            <a:off x="5775225" y="1502200"/>
            <a:ext cx="1922400" cy="1647300"/>
          </a:xfrm>
          <a:prstGeom prst="octagon">
            <a:avLst>
              <a:gd fmla="val 29289" name="adj"/>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30"/>
          <p:cNvSpPr txBox="1"/>
          <p:nvPr/>
        </p:nvSpPr>
        <p:spPr>
          <a:xfrm>
            <a:off x="6138952" y="1613025"/>
            <a:ext cx="1362000" cy="1351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br>
              <a:rPr b="0" i="0" lang="en"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30"/>
          <p:cNvSpPr txBox="1"/>
          <p:nvPr/>
        </p:nvSpPr>
        <p:spPr>
          <a:xfrm>
            <a:off x="5642625" y="1173694"/>
            <a:ext cx="827700" cy="21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a:solidFill>
                  <a:srgbClr val="134F5C"/>
                </a:solidFill>
              </a:rPr>
              <a:t>amigos</a:t>
            </a:r>
            <a:endParaRPr b="1" i="0" sz="1400" u="none" cap="none" strike="noStrike">
              <a:solidFill>
                <a:srgbClr val="134F5C"/>
              </a:solidFill>
              <a:latin typeface="Arial"/>
              <a:ea typeface="Arial"/>
              <a:cs typeface="Arial"/>
              <a:sym typeface="Arial"/>
            </a:endParaRPr>
          </a:p>
        </p:txBody>
      </p:sp>
      <p:sp>
        <p:nvSpPr>
          <p:cNvPr id="293" name="Google Shape;293;p30"/>
          <p:cNvSpPr txBox="1"/>
          <p:nvPr/>
        </p:nvSpPr>
        <p:spPr>
          <a:xfrm>
            <a:off x="4931025" y="1759200"/>
            <a:ext cx="827700" cy="39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a:solidFill>
                  <a:srgbClr val="9900FF"/>
                </a:solidFill>
              </a:rPr>
              <a:t>Salud</a:t>
            </a:r>
            <a:endParaRPr b="1" i="0" sz="1400" u="none" cap="none" strike="noStrike">
              <a:solidFill>
                <a:srgbClr val="9900FF"/>
              </a:solidFill>
              <a:latin typeface="Arial"/>
              <a:ea typeface="Arial"/>
              <a:cs typeface="Arial"/>
              <a:sym typeface="Arial"/>
            </a:endParaRPr>
          </a:p>
        </p:txBody>
      </p:sp>
      <p:sp>
        <p:nvSpPr>
          <p:cNvPr id="294" name="Google Shape;294;p30"/>
          <p:cNvSpPr txBox="1"/>
          <p:nvPr/>
        </p:nvSpPr>
        <p:spPr>
          <a:xfrm>
            <a:off x="4721575" y="2617475"/>
            <a:ext cx="921000" cy="26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lang="en" sz="1500">
                <a:solidFill>
                  <a:srgbClr val="1C4587"/>
                </a:solidFill>
              </a:rPr>
              <a:t>comida</a:t>
            </a:r>
            <a:endParaRPr b="1" i="0" sz="1500" u="none" cap="none" strike="noStrike">
              <a:solidFill>
                <a:srgbClr val="1C4587"/>
              </a:solidFill>
              <a:latin typeface="Arial"/>
              <a:ea typeface="Arial"/>
              <a:cs typeface="Arial"/>
              <a:sym typeface="Arial"/>
            </a:endParaRPr>
          </a:p>
        </p:txBody>
      </p:sp>
      <p:sp>
        <p:nvSpPr>
          <p:cNvPr id="295" name="Google Shape;295;p30"/>
          <p:cNvSpPr txBox="1"/>
          <p:nvPr/>
        </p:nvSpPr>
        <p:spPr>
          <a:xfrm>
            <a:off x="5284150" y="3149500"/>
            <a:ext cx="1122300" cy="39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a:solidFill>
                  <a:srgbClr val="5B0F00"/>
                </a:solidFill>
              </a:rPr>
              <a:t>divertirse</a:t>
            </a:r>
            <a:endParaRPr b="1" i="0" sz="1400" u="none" cap="none" strike="noStrike">
              <a:solidFill>
                <a:srgbClr val="5B0F00"/>
              </a:solidFill>
              <a:latin typeface="Arial"/>
              <a:ea typeface="Arial"/>
              <a:cs typeface="Arial"/>
              <a:sym typeface="Arial"/>
            </a:endParaRPr>
          </a:p>
        </p:txBody>
      </p:sp>
      <p:sp>
        <p:nvSpPr>
          <p:cNvPr id="296" name="Google Shape;296;p30"/>
          <p:cNvSpPr txBox="1"/>
          <p:nvPr/>
        </p:nvSpPr>
        <p:spPr>
          <a:xfrm>
            <a:off x="7128525" y="3131450"/>
            <a:ext cx="921000" cy="21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lang="en" sz="1500">
                <a:solidFill>
                  <a:srgbClr val="38761D"/>
                </a:solidFill>
              </a:rPr>
              <a:t>dormir</a:t>
            </a:r>
            <a:endParaRPr b="1" i="0" sz="1500" u="none" cap="none" strike="noStrike">
              <a:solidFill>
                <a:srgbClr val="38761D"/>
              </a:solidFill>
              <a:latin typeface="Arial"/>
              <a:ea typeface="Arial"/>
              <a:cs typeface="Arial"/>
              <a:sym typeface="Arial"/>
            </a:endParaRPr>
          </a:p>
        </p:txBody>
      </p:sp>
      <p:sp>
        <p:nvSpPr>
          <p:cNvPr id="297" name="Google Shape;297;p30"/>
          <p:cNvSpPr txBox="1"/>
          <p:nvPr/>
        </p:nvSpPr>
        <p:spPr>
          <a:xfrm>
            <a:off x="7714125" y="2465000"/>
            <a:ext cx="1122300" cy="49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lang="en" sz="1300">
                <a:solidFill>
                  <a:srgbClr val="FF0000"/>
                </a:solidFill>
              </a:rPr>
              <a:t>deberes del colegio</a:t>
            </a:r>
            <a:endParaRPr b="1" i="0" sz="1400" u="none" cap="none" strike="noStrike">
              <a:solidFill>
                <a:srgbClr val="FF0000"/>
              </a:solidFill>
              <a:latin typeface="Arial"/>
              <a:ea typeface="Arial"/>
              <a:cs typeface="Arial"/>
              <a:sym typeface="Arial"/>
            </a:endParaRPr>
          </a:p>
        </p:txBody>
      </p:sp>
      <p:sp>
        <p:nvSpPr>
          <p:cNvPr id="298" name="Google Shape;298;p30"/>
          <p:cNvSpPr txBox="1"/>
          <p:nvPr/>
        </p:nvSpPr>
        <p:spPr>
          <a:xfrm>
            <a:off x="7714125" y="1808550"/>
            <a:ext cx="827700" cy="29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lang="en" sz="1500">
                <a:solidFill>
                  <a:srgbClr val="7F6000"/>
                </a:solidFill>
              </a:rPr>
              <a:t>familia</a:t>
            </a:r>
            <a:endParaRPr b="1" i="0" sz="1500" u="none" cap="none" strike="noStrike">
              <a:solidFill>
                <a:srgbClr val="7F6000"/>
              </a:solidFill>
              <a:latin typeface="Arial"/>
              <a:ea typeface="Arial"/>
              <a:cs typeface="Arial"/>
              <a:sym typeface="Arial"/>
            </a:endParaRPr>
          </a:p>
        </p:txBody>
      </p:sp>
      <p:sp>
        <p:nvSpPr>
          <p:cNvPr id="299" name="Google Shape;299;p30"/>
          <p:cNvSpPr txBox="1"/>
          <p:nvPr/>
        </p:nvSpPr>
        <p:spPr>
          <a:xfrm>
            <a:off x="7180425" y="1173700"/>
            <a:ext cx="786000" cy="21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a:solidFill>
                  <a:srgbClr val="FF9900"/>
                </a:solidFill>
              </a:rPr>
              <a:t>trabajo</a:t>
            </a:r>
            <a:r>
              <a:rPr b="1" i="0" lang="en" sz="1400" u="none" cap="none" strike="noStrike">
                <a:solidFill>
                  <a:srgbClr val="FF9900"/>
                </a:solidFill>
                <a:latin typeface="Arial"/>
                <a:ea typeface="Arial"/>
                <a:cs typeface="Arial"/>
                <a:sym typeface="Arial"/>
              </a:rPr>
              <a:t> </a:t>
            </a:r>
            <a:endParaRPr b="1" i="0" sz="1400" u="none" cap="none" strike="noStrike">
              <a:solidFill>
                <a:srgbClr val="FF9900"/>
              </a:solidFill>
              <a:latin typeface="Arial"/>
              <a:ea typeface="Arial"/>
              <a:cs typeface="Arial"/>
              <a:sym typeface="Arial"/>
            </a:endParaRPr>
          </a:p>
        </p:txBody>
      </p:sp>
      <p:sp>
        <p:nvSpPr>
          <p:cNvPr id="300" name="Google Shape;300;p30"/>
          <p:cNvSpPr/>
          <p:nvPr/>
        </p:nvSpPr>
        <p:spPr>
          <a:xfrm>
            <a:off x="250800" y="1391075"/>
            <a:ext cx="3780000" cy="2318100"/>
          </a:xfrm>
          <a:prstGeom prst="wedgeEllipseCallout">
            <a:avLst>
              <a:gd fmla="val 28397" name="adj1"/>
              <a:gd fmla="val 70869" name="adj2"/>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30"/>
          <p:cNvSpPr txBox="1"/>
          <p:nvPr/>
        </p:nvSpPr>
        <p:spPr>
          <a:xfrm>
            <a:off x="886500" y="1661775"/>
            <a:ext cx="2508600" cy="1836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t>El problema más difícil que enfrenté con la escuela virtual fue tratar de hacer todo a tiempo. Había mucho trabajo por hacer y tenía que hacerse antes de la fecha limite, ¡También tenía un trabajo! Fue dificil</a:t>
            </a:r>
            <a:endParaRPr b="1" i="0" sz="1600" u="none" cap="none" strike="noStrike">
              <a:solidFill>
                <a:srgbClr val="000000"/>
              </a:solidFill>
              <a:latin typeface="Arial"/>
              <a:ea typeface="Arial"/>
              <a:cs typeface="Arial"/>
              <a:sym typeface="Arial"/>
            </a:endParaRPr>
          </a:p>
        </p:txBody>
      </p:sp>
      <p:sp>
        <p:nvSpPr>
          <p:cNvPr id="302" name="Google Shape;302;p30"/>
          <p:cNvSpPr txBox="1"/>
          <p:nvPr/>
        </p:nvSpPr>
        <p:spPr>
          <a:xfrm>
            <a:off x="2759475" y="4008675"/>
            <a:ext cx="1570800" cy="69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Iamdra Tapia </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Class of 2021</a:t>
            </a:r>
            <a:endParaRPr b="1" i="0" sz="1600" u="none" cap="none" strike="noStrike">
              <a:solidFill>
                <a:srgbClr val="000000"/>
              </a:solidFill>
              <a:latin typeface="Arial"/>
              <a:ea typeface="Arial"/>
              <a:cs typeface="Arial"/>
              <a:sym typeface="Arial"/>
            </a:endParaRPr>
          </a:p>
        </p:txBody>
      </p:sp>
      <p:pic>
        <p:nvPicPr>
          <p:cNvPr id="303" name="Google Shape;303;p30" title="Imadra.mp3">
            <a:hlinkClick r:id="rId3"/>
          </p:cNvPr>
          <p:cNvPicPr preferRelativeResize="0"/>
          <p:nvPr/>
        </p:nvPicPr>
        <p:blipFill rotWithShape="1">
          <a:blip r:embed="rId4">
            <a:alphaModFix/>
          </a:blip>
          <a:srcRect b="0" l="0" r="0" t="0"/>
          <a:stretch/>
        </p:blipFill>
        <p:spPr>
          <a:xfrm>
            <a:off x="2302275" y="4071575"/>
            <a:ext cx="457200" cy="457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307" name="Shape 307"/>
        <p:cNvGrpSpPr/>
        <p:nvPr/>
      </p:nvGrpSpPr>
      <p:grpSpPr>
        <a:xfrm>
          <a:off x="0" y="0"/>
          <a:ext cx="0" cy="0"/>
          <a:chOff x="0" y="0"/>
          <a:chExt cx="0" cy="0"/>
        </a:xfrm>
      </p:grpSpPr>
      <p:sp>
        <p:nvSpPr>
          <p:cNvPr id="308" name="Google Shape;308;p31"/>
          <p:cNvSpPr txBox="1"/>
          <p:nvPr/>
        </p:nvSpPr>
        <p:spPr>
          <a:xfrm>
            <a:off x="2836975" y="70325"/>
            <a:ext cx="3585600" cy="4412400"/>
          </a:xfrm>
          <a:prstGeom prst="rect">
            <a:avLst/>
          </a:prstGeom>
          <a:solidFill>
            <a:srgbClr val="FFE599"/>
          </a:solidFill>
          <a:ln>
            <a:noFill/>
          </a:ln>
        </p:spPr>
        <p:txBody>
          <a:bodyPr anchorCtr="0" anchor="t" bIns="91425" lIns="91425" spcFirstLastPara="1" rIns="91425" wrap="square" tIns="91425">
            <a:noAutofit/>
          </a:bodyPr>
          <a:lstStyle/>
          <a:p>
            <a:pPr indent="0" lvl="0" marL="0" marR="38100" rtl="0" algn="l">
              <a:lnSpc>
                <a:spcPct val="128571"/>
              </a:lnSpc>
              <a:spcBef>
                <a:spcPts val="0"/>
              </a:spcBef>
              <a:spcAft>
                <a:spcPts val="0"/>
              </a:spcAft>
              <a:buNone/>
            </a:pPr>
            <a:r>
              <a:rPr lang="en"/>
              <a:t>Todas estas áreas son importantes</a:t>
            </a:r>
            <a:endParaRPr/>
          </a:p>
          <a:p>
            <a:pPr indent="0" lvl="0" marL="0" marR="38100" rtl="0" algn="l">
              <a:lnSpc>
                <a:spcPct val="128571"/>
              </a:lnSpc>
              <a:spcBef>
                <a:spcPts val="0"/>
              </a:spcBef>
              <a:spcAft>
                <a:spcPts val="0"/>
              </a:spcAft>
              <a:buNone/>
            </a:pPr>
            <a:r>
              <a:rPr lang="en"/>
              <a:t>Vida Social</a:t>
            </a:r>
            <a:endParaRPr/>
          </a:p>
          <a:p>
            <a:pPr indent="0" lvl="0" marL="0" marR="38100" rtl="0" algn="l">
              <a:lnSpc>
                <a:spcPct val="128571"/>
              </a:lnSpc>
              <a:spcBef>
                <a:spcPts val="0"/>
              </a:spcBef>
              <a:spcAft>
                <a:spcPts val="0"/>
              </a:spcAft>
              <a:buNone/>
            </a:pPr>
            <a:r>
              <a:rPr lang="en"/>
              <a:t>Academica</a:t>
            </a:r>
            <a:endParaRPr/>
          </a:p>
          <a:p>
            <a:pPr indent="0" lvl="0" marL="0" marR="38100" rtl="0" algn="l">
              <a:lnSpc>
                <a:spcPct val="128571"/>
              </a:lnSpc>
              <a:spcBef>
                <a:spcPts val="0"/>
              </a:spcBef>
              <a:spcAft>
                <a:spcPts val="0"/>
              </a:spcAft>
              <a:buNone/>
            </a:pPr>
            <a:r>
              <a:rPr lang="en"/>
              <a:t>Aficiones</a:t>
            </a:r>
            <a:endParaRPr/>
          </a:p>
          <a:p>
            <a:pPr indent="0" lvl="0" marL="0" marR="38100" rtl="0" algn="l">
              <a:lnSpc>
                <a:spcPct val="128571"/>
              </a:lnSpc>
              <a:spcBef>
                <a:spcPts val="0"/>
              </a:spcBef>
              <a:spcAft>
                <a:spcPts val="0"/>
              </a:spcAft>
              <a:buNone/>
            </a:pPr>
            <a:r>
              <a:rPr lang="en"/>
              <a:t>Trabajo</a:t>
            </a:r>
            <a:endParaRPr/>
          </a:p>
          <a:p>
            <a:pPr indent="0" lvl="0" marL="0" marR="38100" rtl="0" algn="l">
              <a:lnSpc>
                <a:spcPct val="128571"/>
              </a:lnSpc>
              <a:spcBef>
                <a:spcPts val="0"/>
              </a:spcBef>
              <a:spcAft>
                <a:spcPts val="0"/>
              </a:spcAft>
              <a:buNone/>
            </a:pPr>
            <a:r>
              <a:rPr lang="en"/>
              <a:t>Cuidado de ti mismo</a:t>
            </a:r>
            <a:endParaRPr/>
          </a:p>
          <a:p>
            <a:pPr indent="0" lvl="0" marL="0" marR="38100" rtl="0" algn="l">
              <a:lnSpc>
                <a:spcPct val="128571"/>
              </a:lnSpc>
              <a:spcBef>
                <a:spcPts val="0"/>
              </a:spcBef>
              <a:spcAft>
                <a:spcPts val="0"/>
              </a:spcAft>
              <a:buNone/>
            </a:pPr>
            <a:r>
              <a:rPr lang="en"/>
              <a:t> </a:t>
            </a:r>
            <a:endParaRPr/>
          </a:p>
          <a:p>
            <a:pPr indent="0" lvl="0" marL="0" marR="38100" rtl="0" algn="l">
              <a:lnSpc>
                <a:spcPct val="128571"/>
              </a:lnSpc>
              <a:spcBef>
                <a:spcPts val="0"/>
              </a:spcBef>
              <a:spcAft>
                <a:spcPts val="0"/>
              </a:spcAft>
              <a:buNone/>
            </a:pPr>
            <a:r>
              <a:rPr lang="en"/>
              <a:t>¡Tienes que tomar decisiones sobre lo que es mejor para ti a largo plazo!</a:t>
            </a:r>
            <a:endParaRPr/>
          </a:p>
          <a:p>
            <a:pPr indent="0" lvl="0" marL="0" marR="38100" rtl="0" algn="l">
              <a:lnSpc>
                <a:spcPct val="128571"/>
              </a:lnSpc>
              <a:spcBef>
                <a:spcPts val="0"/>
              </a:spcBef>
              <a:spcAft>
                <a:spcPts val="0"/>
              </a:spcAft>
              <a:buNone/>
            </a:pPr>
            <a:r>
              <a:t/>
            </a:r>
            <a:endParaRPr/>
          </a:p>
          <a:p>
            <a:pPr indent="0" lvl="0" marL="0" marR="38100" rtl="0" algn="l">
              <a:lnSpc>
                <a:spcPct val="128571"/>
              </a:lnSpc>
              <a:spcBef>
                <a:spcPts val="0"/>
              </a:spcBef>
              <a:spcAft>
                <a:spcPts val="0"/>
              </a:spcAft>
              <a:buNone/>
            </a:pPr>
            <a:r>
              <a:rPr lang="en"/>
              <a:t>En diferentes momentos, un área debe tener prioridad. A las 8:30 a.m., Es mejor para ti a la larga priorizar el trabajo escolar sobre el </a:t>
            </a:r>
            <a:endParaRPr/>
          </a:p>
          <a:p>
            <a:pPr indent="0" lvl="0" marL="0" marR="38100" rtl="0" algn="l">
              <a:lnSpc>
                <a:spcPct val="128571"/>
              </a:lnSpc>
              <a:spcBef>
                <a:spcPts val="0"/>
              </a:spcBef>
              <a:spcAft>
                <a:spcPts val="0"/>
              </a:spcAft>
              <a:buNone/>
            </a:pPr>
            <a:r>
              <a:rPr lang="en"/>
              <a:t>sueño.</a:t>
            </a:r>
            <a:endParaRPr/>
          </a:p>
          <a:p>
            <a:pPr indent="0" lvl="0" marL="0" marR="38100" rtl="0" algn="l">
              <a:lnSpc>
                <a:spcPct val="128571"/>
              </a:lnSpc>
              <a:spcBef>
                <a:spcPts val="0"/>
              </a:spcBef>
              <a:spcAft>
                <a:spcPts val="0"/>
              </a:spcAft>
              <a:buNone/>
            </a:pPr>
            <a:r>
              <a:t/>
            </a:r>
            <a:endParaRPr/>
          </a:p>
          <a:p>
            <a:pPr indent="0" lvl="0" marL="0" marR="38100" rtl="0" algn="l">
              <a:lnSpc>
                <a:spcPct val="128571"/>
              </a:lnSpc>
              <a:spcBef>
                <a:spcPts val="0"/>
              </a:spcBef>
              <a:spcAft>
                <a:spcPts val="0"/>
              </a:spcAft>
              <a:buNone/>
            </a:pPr>
            <a:r>
              <a:t/>
            </a:r>
            <a:endParaRPr/>
          </a:p>
          <a:p>
            <a:pPr indent="0" lvl="0" marL="0" marR="38100" rtl="0" algn="l">
              <a:lnSpc>
                <a:spcPct val="128571"/>
              </a:lnSpc>
              <a:spcBef>
                <a:spcPts val="0"/>
              </a:spcBef>
              <a:spcAft>
                <a:spcPts val="0"/>
              </a:spcAft>
              <a:buNone/>
            </a:pPr>
            <a:r>
              <a:t/>
            </a:r>
            <a:endParaRPr/>
          </a:p>
          <a:p>
            <a:pPr indent="0" lvl="0" marL="0" marR="38100" rtl="0" algn="l">
              <a:lnSpc>
                <a:spcPct val="128571"/>
              </a:lnSpc>
              <a:spcBef>
                <a:spcPts val="0"/>
              </a:spcBef>
              <a:spcAft>
                <a:spcPts val="0"/>
              </a:spcAft>
              <a:buNone/>
            </a:pPr>
            <a:r>
              <a:t/>
            </a:r>
            <a:endParaRPr/>
          </a:p>
        </p:txBody>
      </p:sp>
      <p:pic>
        <p:nvPicPr>
          <p:cNvPr id="309" name="Google Shape;309;p31"/>
          <p:cNvPicPr preferRelativeResize="0"/>
          <p:nvPr/>
        </p:nvPicPr>
        <p:blipFill rotWithShape="1">
          <a:blip r:embed="rId3">
            <a:alphaModFix/>
          </a:blip>
          <a:srcRect b="0" l="0" r="0" t="0"/>
          <a:stretch/>
        </p:blipFill>
        <p:spPr>
          <a:xfrm>
            <a:off x="152400" y="152400"/>
            <a:ext cx="2534751" cy="1840976"/>
          </a:xfrm>
          <a:prstGeom prst="rect">
            <a:avLst/>
          </a:prstGeom>
          <a:noFill/>
          <a:ln>
            <a:noFill/>
          </a:ln>
        </p:spPr>
      </p:pic>
      <p:pic>
        <p:nvPicPr>
          <p:cNvPr id="310" name="Google Shape;310;p31"/>
          <p:cNvPicPr preferRelativeResize="0"/>
          <p:nvPr/>
        </p:nvPicPr>
        <p:blipFill rotWithShape="1">
          <a:blip r:embed="rId4">
            <a:alphaModFix/>
          </a:blip>
          <a:srcRect b="0" l="0" r="0" t="0"/>
          <a:stretch/>
        </p:blipFill>
        <p:spPr>
          <a:xfrm>
            <a:off x="39500" y="2755751"/>
            <a:ext cx="2760549" cy="1838066"/>
          </a:xfrm>
          <a:prstGeom prst="rect">
            <a:avLst/>
          </a:prstGeom>
          <a:noFill/>
          <a:ln>
            <a:noFill/>
          </a:ln>
        </p:spPr>
      </p:pic>
      <p:pic>
        <p:nvPicPr>
          <p:cNvPr id="311" name="Google Shape;311;p31"/>
          <p:cNvPicPr preferRelativeResize="0"/>
          <p:nvPr/>
        </p:nvPicPr>
        <p:blipFill rotWithShape="1">
          <a:blip r:embed="rId5">
            <a:alphaModFix/>
          </a:blip>
          <a:srcRect b="0" l="0" r="0" t="0"/>
          <a:stretch/>
        </p:blipFill>
        <p:spPr>
          <a:xfrm>
            <a:off x="6459500" y="152400"/>
            <a:ext cx="2534753" cy="1688039"/>
          </a:xfrm>
          <a:prstGeom prst="rect">
            <a:avLst/>
          </a:prstGeom>
          <a:noFill/>
          <a:ln>
            <a:noFill/>
          </a:ln>
        </p:spPr>
      </p:pic>
      <p:pic>
        <p:nvPicPr>
          <p:cNvPr id="312" name="Google Shape;312;p31"/>
          <p:cNvPicPr preferRelativeResize="0"/>
          <p:nvPr/>
        </p:nvPicPr>
        <p:blipFill rotWithShape="1">
          <a:blip r:embed="rId6">
            <a:alphaModFix/>
          </a:blip>
          <a:srcRect b="0" l="0" r="0" t="0"/>
          <a:stretch/>
        </p:blipFill>
        <p:spPr>
          <a:xfrm>
            <a:off x="6422575" y="2162497"/>
            <a:ext cx="2459325" cy="1637200"/>
          </a:xfrm>
          <a:prstGeom prst="rect">
            <a:avLst/>
          </a:prstGeom>
          <a:noFill/>
          <a:ln>
            <a:noFill/>
          </a:ln>
        </p:spPr>
      </p:pic>
      <p:pic>
        <p:nvPicPr>
          <p:cNvPr id="313" name="Google Shape;313;p31"/>
          <p:cNvPicPr preferRelativeResize="0"/>
          <p:nvPr/>
        </p:nvPicPr>
        <p:blipFill rotWithShape="1">
          <a:blip r:embed="rId7">
            <a:alphaModFix/>
          </a:blip>
          <a:srcRect b="0" l="0" r="0" t="0"/>
          <a:stretch/>
        </p:blipFill>
        <p:spPr>
          <a:xfrm>
            <a:off x="4719900" y="3669674"/>
            <a:ext cx="2307336" cy="14738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17" name="Shape 317"/>
        <p:cNvGrpSpPr/>
        <p:nvPr/>
      </p:nvGrpSpPr>
      <p:grpSpPr>
        <a:xfrm>
          <a:off x="0" y="0"/>
          <a:ext cx="0" cy="0"/>
          <a:chOff x="0" y="0"/>
          <a:chExt cx="0" cy="0"/>
        </a:xfrm>
      </p:grpSpPr>
      <p:sp>
        <p:nvSpPr>
          <p:cNvPr id="318" name="Google Shape;318;p32"/>
          <p:cNvSpPr/>
          <p:nvPr/>
        </p:nvSpPr>
        <p:spPr>
          <a:xfrm>
            <a:off x="113275" y="245700"/>
            <a:ext cx="9030750" cy="603941"/>
          </a:xfrm>
          <a:prstGeom prst="rect">
            <a:avLst/>
          </a:prstGeom>
        </p:spPr>
        <p:txBody>
          <a:bodyPr>
            <a:prstTxWarp prst="textPlain"/>
          </a:bodyPr>
          <a:lstStyle/>
          <a:p>
            <a:pPr lvl="0" algn="ctr"/>
            <a:r>
              <a:rPr b="0" i="0">
                <a:ln cap="flat" cmpd="sng" w="9525">
                  <a:solidFill>
                    <a:srgbClr val="4A86E8"/>
                  </a:solidFill>
                  <a:prstDash val="solid"/>
                  <a:round/>
                  <a:headEnd len="sm" w="sm" type="none"/>
                  <a:tailEnd len="sm" w="sm" type="none"/>
                </a:ln>
                <a:solidFill>
                  <a:schemeClr val="lt2"/>
                </a:solidFill>
                <a:latin typeface="Arial"/>
              </a:rPr>
              <a:t>¿Quiénes son tus ayudantes basados ​​en la escuela?</a:t>
            </a:r>
          </a:p>
        </p:txBody>
      </p:sp>
      <p:pic>
        <p:nvPicPr>
          <p:cNvPr id="319" name="Google Shape;319;p32"/>
          <p:cNvPicPr preferRelativeResize="0"/>
          <p:nvPr/>
        </p:nvPicPr>
        <p:blipFill rotWithShape="1">
          <a:blip r:embed="rId3">
            <a:alphaModFix/>
          </a:blip>
          <a:srcRect b="0" l="0" r="0" t="0"/>
          <a:stretch/>
        </p:blipFill>
        <p:spPr>
          <a:xfrm>
            <a:off x="2207167" y="2674928"/>
            <a:ext cx="990992" cy="1588550"/>
          </a:xfrm>
          <a:prstGeom prst="rect">
            <a:avLst/>
          </a:prstGeom>
          <a:noFill/>
          <a:ln>
            <a:noFill/>
          </a:ln>
        </p:spPr>
      </p:pic>
      <p:pic>
        <p:nvPicPr>
          <p:cNvPr id="320" name="Google Shape;320;p32"/>
          <p:cNvPicPr preferRelativeResize="0"/>
          <p:nvPr/>
        </p:nvPicPr>
        <p:blipFill rotWithShape="1">
          <a:blip r:embed="rId4">
            <a:alphaModFix/>
          </a:blip>
          <a:srcRect b="0" l="0" r="0" t="0"/>
          <a:stretch/>
        </p:blipFill>
        <p:spPr>
          <a:xfrm>
            <a:off x="3020100" y="801075"/>
            <a:ext cx="3103824" cy="3462400"/>
          </a:xfrm>
          <a:prstGeom prst="rect">
            <a:avLst/>
          </a:prstGeom>
          <a:noFill/>
          <a:ln>
            <a:noFill/>
          </a:ln>
        </p:spPr>
      </p:pic>
      <p:sp>
        <p:nvSpPr>
          <p:cNvPr id="321" name="Google Shape;321;p32"/>
          <p:cNvSpPr/>
          <p:nvPr/>
        </p:nvSpPr>
        <p:spPr>
          <a:xfrm>
            <a:off x="299875" y="1332575"/>
            <a:ext cx="3417427" cy="476593"/>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CONSEJEROS ESCOLARES</a:t>
            </a:r>
          </a:p>
        </p:txBody>
      </p:sp>
      <p:sp>
        <p:nvSpPr>
          <p:cNvPr id="322" name="Google Shape;322;p32"/>
          <p:cNvSpPr/>
          <p:nvPr/>
        </p:nvSpPr>
        <p:spPr>
          <a:xfrm>
            <a:off x="5697652" y="2470300"/>
            <a:ext cx="2618683" cy="1303373"/>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TRABAJADORES SOCIALES </a:t>
            </a:r>
            <a:br>
              <a:rPr b="0" i="0">
                <a:ln cap="flat" cmpd="sng" w="9525">
                  <a:solidFill>
                    <a:schemeClr val="dk2"/>
                  </a:solidFill>
                  <a:prstDash val="solid"/>
                  <a:round/>
                  <a:headEnd len="sm" w="sm" type="none"/>
                  <a:tailEnd len="sm" w="sm" type="none"/>
                </a:ln>
                <a:solidFill>
                  <a:schemeClr val="lt2"/>
                </a:solidFill>
                <a:latin typeface="Arial"/>
              </a:rPr>
            </a:br>
            <a:r>
              <a:rPr b="0" i="0">
                <a:ln cap="flat" cmpd="sng" w="9525">
                  <a:solidFill>
                    <a:schemeClr val="dk2"/>
                  </a:solidFill>
                  <a:prstDash val="solid"/>
                  <a:round/>
                  <a:headEnd len="sm" w="sm" type="none"/>
                  <a:tailEnd len="sm" w="sm" type="none"/>
                </a:ln>
                <a:solidFill>
                  <a:schemeClr val="lt2"/>
                </a:solidFill>
                <a:latin typeface="Arial"/>
              </a:rPr>
              <a:t>ESCOLARES</a:t>
            </a:r>
          </a:p>
        </p:txBody>
      </p:sp>
      <p:sp>
        <p:nvSpPr>
          <p:cNvPr id="323" name="Google Shape;323;p32"/>
          <p:cNvSpPr/>
          <p:nvPr/>
        </p:nvSpPr>
        <p:spPr>
          <a:xfrm>
            <a:off x="5478525" y="4083175"/>
            <a:ext cx="2487155" cy="36389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PSICOLOGA ESCOLAR</a:t>
            </a:r>
          </a:p>
        </p:txBody>
      </p:sp>
      <p:sp>
        <p:nvSpPr>
          <p:cNvPr id="324" name="Google Shape;324;p32"/>
          <p:cNvSpPr/>
          <p:nvPr/>
        </p:nvSpPr>
        <p:spPr>
          <a:xfrm>
            <a:off x="6174075" y="1168213"/>
            <a:ext cx="2275685" cy="32241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MAESTROS</a:t>
            </a:r>
          </a:p>
        </p:txBody>
      </p:sp>
      <p:sp>
        <p:nvSpPr>
          <p:cNvPr id="325" name="Google Shape;325;p32"/>
          <p:cNvSpPr/>
          <p:nvPr/>
        </p:nvSpPr>
        <p:spPr>
          <a:xfrm>
            <a:off x="614875" y="2231750"/>
            <a:ext cx="1789380" cy="3629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PRINCIPAL</a:t>
            </a:r>
          </a:p>
        </p:txBody>
      </p:sp>
      <p:sp>
        <p:nvSpPr>
          <p:cNvPr id="326" name="Google Shape;326;p32"/>
          <p:cNvSpPr/>
          <p:nvPr/>
        </p:nvSpPr>
        <p:spPr>
          <a:xfrm>
            <a:off x="997200" y="4074600"/>
            <a:ext cx="1973697" cy="32241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SUPERVISORS</a:t>
            </a:r>
          </a:p>
        </p:txBody>
      </p:sp>
      <p:sp>
        <p:nvSpPr>
          <p:cNvPr id="327" name="Google Shape;327;p32"/>
          <p:cNvSpPr/>
          <p:nvPr/>
        </p:nvSpPr>
        <p:spPr>
          <a:xfrm>
            <a:off x="164150" y="3287738"/>
            <a:ext cx="3033996" cy="36290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ASISTENTE PRINCIPAL</a:t>
            </a:r>
          </a:p>
        </p:txBody>
      </p:sp>
      <p:sp>
        <p:nvSpPr>
          <p:cNvPr id="328" name="Google Shape;328;p32"/>
          <p:cNvSpPr/>
          <p:nvPr/>
        </p:nvSpPr>
        <p:spPr>
          <a:xfrm>
            <a:off x="7024425" y="1809174"/>
            <a:ext cx="1425315" cy="351613"/>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ENFERMERA</a:t>
            </a:r>
          </a:p>
        </p:txBody>
      </p:sp>
      <p:sp>
        <p:nvSpPr>
          <p:cNvPr id="329" name="Google Shape;329;p32"/>
          <p:cNvSpPr/>
          <p:nvPr/>
        </p:nvSpPr>
        <p:spPr>
          <a:xfrm>
            <a:off x="2500775" y="4642875"/>
            <a:ext cx="3729116" cy="40334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Educadores en los que confías</a:t>
            </a:r>
          </a:p>
        </p:txBody>
      </p:sp>
      <p:sp>
        <p:nvSpPr>
          <p:cNvPr id="330" name="Google Shape;330;p32"/>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Psicóloga escolar</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34" name="Shape 334"/>
        <p:cNvGrpSpPr/>
        <p:nvPr/>
      </p:nvGrpSpPr>
      <p:grpSpPr>
        <a:xfrm>
          <a:off x="0" y="0"/>
          <a:ext cx="0" cy="0"/>
          <a:chOff x="0" y="0"/>
          <a:chExt cx="0" cy="0"/>
        </a:xfrm>
      </p:grpSpPr>
      <p:sp>
        <p:nvSpPr>
          <p:cNvPr id="335" name="Google Shape;335;p33"/>
          <p:cNvSpPr/>
          <p:nvPr/>
        </p:nvSpPr>
        <p:spPr>
          <a:xfrm>
            <a:off x="1712650" y="319925"/>
            <a:ext cx="5463777" cy="58836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FFFF"/>
                </a:solidFill>
                <a:latin typeface="Arial"/>
              </a:rPr>
              <a:t>COMO LLEGAR A TU CONSEJERA ESCOLAR</a:t>
            </a:r>
          </a:p>
        </p:txBody>
      </p:sp>
      <p:sp>
        <p:nvSpPr>
          <p:cNvPr id="336" name="Google Shape;336;p33"/>
          <p:cNvSpPr/>
          <p:nvPr/>
        </p:nvSpPr>
        <p:spPr>
          <a:xfrm>
            <a:off x="679900" y="1897450"/>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33"/>
          <p:cNvSpPr/>
          <p:nvPr/>
        </p:nvSpPr>
        <p:spPr>
          <a:xfrm>
            <a:off x="679900" y="2759300"/>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33"/>
          <p:cNvSpPr txBox="1"/>
          <p:nvPr/>
        </p:nvSpPr>
        <p:spPr>
          <a:xfrm>
            <a:off x="1995275" y="1940350"/>
            <a:ext cx="25767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lang="en" sz="1600" u="sng">
                <a:solidFill>
                  <a:schemeClr val="hlink"/>
                </a:solidFill>
                <a:hlinkClick r:id="rId3"/>
              </a:rPr>
              <a:t>Hablar Con Mi Consejero</a:t>
            </a:r>
            <a:endParaRPr b="0" i="0" sz="1900" u="none" cap="none" strike="noStrike">
              <a:solidFill>
                <a:srgbClr val="FFFFFF"/>
              </a:solidFill>
              <a:latin typeface="Arial"/>
              <a:ea typeface="Arial"/>
              <a:cs typeface="Arial"/>
              <a:sym typeface="Arial"/>
            </a:endParaRPr>
          </a:p>
        </p:txBody>
      </p:sp>
      <p:sp>
        <p:nvSpPr>
          <p:cNvPr id="339" name="Google Shape;339;p33"/>
          <p:cNvSpPr txBox="1"/>
          <p:nvPr/>
        </p:nvSpPr>
        <p:spPr>
          <a:xfrm>
            <a:off x="1995275" y="2759300"/>
            <a:ext cx="2689800" cy="66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lang="en" sz="1600" u="sng">
                <a:solidFill>
                  <a:schemeClr val="hlink"/>
                </a:solidFill>
                <a:hlinkClick r:id="rId4"/>
              </a:rPr>
              <a:t>Directorio de consejeros escolares</a:t>
            </a:r>
            <a:endParaRPr b="0" i="0" sz="1900" u="none" cap="none" strike="noStrike">
              <a:solidFill>
                <a:srgbClr val="FFFFFF"/>
              </a:solidFill>
              <a:latin typeface="Arial"/>
              <a:ea typeface="Arial"/>
              <a:cs typeface="Arial"/>
              <a:sym typeface="Arial"/>
            </a:endParaRPr>
          </a:p>
        </p:txBody>
      </p:sp>
      <p:pic>
        <p:nvPicPr>
          <p:cNvPr id="340" name="Google Shape;340;p33"/>
          <p:cNvPicPr preferRelativeResize="0"/>
          <p:nvPr/>
        </p:nvPicPr>
        <p:blipFill rotWithShape="1">
          <a:blip r:embed="rId5">
            <a:alphaModFix/>
          </a:blip>
          <a:srcRect b="0" l="0" r="0" t="0"/>
          <a:stretch/>
        </p:blipFill>
        <p:spPr>
          <a:xfrm>
            <a:off x="4837475" y="1483176"/>
            <a:ext cx="4154124" cy="2336695"/>
          </a:xfrm>
          <a:prstGeom prst="rect">
            <a:avLst/>
          </a:prstGeom>
          <a:noFill/>
          <a:ln>
            <a:noFill/>
          </a:ln>
        </p:spPr>
      </p:pic>
      <p:sp>
        <p:nvSpPr>
          <p:cNvPr id="341" name="Google Shape;341;p33"/>
          <p:cNvSpPr txBox="1"/>
          <p:nvPr/>
        </p:nvSpPr>
        <p:spPr>
          <a:xfrm>
            <a:off x="1584575" y="3277425"/>
            <a:ext cx="13716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School Counselor Directory</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5" name="Shape 345"/>
        <p:cNvGrpSpPr/>
        <p:nvPr/>
      </p:nvGrpSpPr>
      <p:grpSpPr>
        <a:xfrm>
          <a:off x="0" y="0"/>
          <a:ext cx="0" cy="0"/>
          <a:chOff x="0" y="0"/>
          <a:chExt cx="0" cy="0"/>
        </a:xfrm>
      </p:grpSpPr>
      <p:sp>
        <p:nvSpPr>
          <p:cNvPr id="346" name="Google Shape;346;p34"/>
          <p:cNvSpPr/>
          <p:nvPr/>
        </p:nvSpPr>
        <p:spPr>
          <a:xfrm>
            <a:off x="531375" y="351275"/>
            <a:ext cx="7562613" cy="6032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Cómo llegar a otras ayudantes basadas en la escuela</a:t>
            </a:r>
          </a:p>
        </p:txBody>
      </p:sp>
      <p:sp>
        <p:nvSpPr>
          <p:cNvPr id="347" name="Google Shape;347;p34"/>
          <p:cNvSpPr txBox="1"/>
          <p:nvPr/>
        </p:nvSpPr>
        <p:spPr>
          <a:xfrm>
            <a:off x="5049500" y="1654750"/>
            <a:ext cx="25653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sng" cap="none" strike="noStrike">
                <a:solidFill>
                  <a:schemeClr val="hlink"/>
                </a:solidFill>
                <a:latin typeface="Arial"/>
                <a:ea typeface="Arial"/>
                <a:cs typeface="Arial"/>
                <a:sym typeface="Arial"/>
                <a:hlinkClick r:id="rId3"/>
              </a:rPr>
              <a:t>http://www.paterson.k12.nj.us/</a:t>
            </a:r>
            <a:endParaRPr b="1" i="0" sz="1600" u="none" cap="none" strike="noStrike">
              <a:solidFill>
                <a:srgbClr val="000000"/>
              </a:solidFill>
              <a:latin typeface="Arial"/>
              <a:ea typeface="Arial"/>
              <a:cs typeface="Arial"/>
              <a:sym typeface="Arial"/>
            </a:endParaRPr>
          </a:p>
        </p:txBody>
      </p:sp>
      <p:sp>
        <p:nvSpPr>
          <p:cNvPr id="348" name="Google Shape;348;p34"/>
          <p:cNvSpPr/>
          <p:nvPr/>
        </p:nvSpPr>
        <p:spPr>
          <a:xfrm>
            <a:off x="3941375" y="1335800"/>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34"/>
          <p:cNvSpPr/>
          <p:nvPr/>
        </p:nvSpPr>
        <p:spPr>
          <a:xfrm>
            <a:off x="3941375" y="1999150"/>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34"/>
          <p:cNvSpPr/>
          <p:nvPr/>
        </p:nvSpPr>
        <p:spPr>
          <a:xfrm>
            <a:off x="3941375" y="2662488"/>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34"/>
          <p:cNvSpPr txBox="1"/>
          <p:nvPr/>
        </p:nvSpPr>
        <p:spPr>
          <a:xfrm>
            <a:off x="3143250" y="3488125"/>
            <a:ext cx="54900" cy="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34"/>
          <p:cNvSpPr txBox="1"/>
          <p:nvPr/>
        </p:nvSpPr>
        <p:spPr>
          <a:xfrm>
            <a:off x="4936525" y="2042050"/>
            <a:ext cx="4167900" cy="47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solidFill>
                  <a:srgbClr val="FFFFFF"/>
                </a:solidFill>
              </a:rPr>
              <a:t>Dirección de correo electrónico de Paterson y dirección de correo electrónico de ppsstaff.org</a:t>
            </a:r>
            <a:endParaRPr b="0" i="0" sz="1400" u="none" cap="none" strike="noStrike">
              <a:solidFill>
                <a:srgbClr val="FFFFFF"/>
              </a:solidFill>
              <a:latin typeface="Arial"/>
              <a:ea typeface="Arial"/>
              <a:cs typeface="Arial"/>
              <a:sym typeface="Arial"/>
            </a:endParaRPr>
          </a:p>
        </p:txBody>
      </p:sp>
      <p:sp>
        <p:nvSpPr>
          <p:cNvPr id="353" name="Google Shape;353;p34"/>
          <p:cNvSpPr txBox="1"/>
          <p:nvPr/>
        </p:nvSpPr>
        <p:spPr>
          <a:xfrm>
            <a:off x="4936525" y="2649288"/>
            <a:ext cx="41679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solidFill>
                  <a:srgbClr val="FFFFFF"/>
                </a:solidFill>
              </a:rPr>
              <a:t>Oficina Tel. Números y / o Work Mobile</a:t>
            </a:r>
            <a:endParaRPr b="0" i="0" sz="1400" u="none" cap="none" strike="noStrike">
              <a:solidFill>
                <a:srgbClr val="FFFFFF"/>
              </a:solidFill>
              <a:latin typeface="Arial"/>
              <a:ea typeface="Arial"/>
              <a:cs typeface="Arial"/>
              <a:sym typeface="Arial"/>
            </a:endParaRPr>
          </a:p>
        </p:txBody>
      </p:sp>
      <p:sp>
        <p:nvSpPr>
          <p:cNvPr id="354" name="Google Shape;354;p34"/>
          <p:cNvSpPr txBox="1"/>
          <p:nvPr/>
        </p:nvSpPr>
        <p:spPr>
          <a:xfrm>
            <a:off x="4936525" y="1223088"/>
            <a:ext cx="35925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solidFill>
                  <a:srgbClr val="FFFFFF"/>
                </a:solidFill>
              </a:rPr>
              <a:t>Visite el sitio web de las escuelas públicas de Paterson</a:t>
            </a:r>
            <a:endParaRPr b="0" i="0" sz="1400" u="none" cap="none" strike="noStrike">
              <a:solidFill>
                <a:srgbClr val="FFFFFF"/>
              </a:solidFill>
              <a:latin typeface="Arial"/>
              <a:ea typeface="Arial"/>
              <a:cs typeface="Arial"/>
              <a:sym typeface="Arial"/>
            </a:endParaRPr>
          </a:p>
        </p:txBody>
      </p:sp>
      <p:sp>
        <p:nvSpPr>
          <p:cNvPr id="355" name="Google Shape;355;p34"/>
          <p:cNvSpPr txBox="1"/>
          <p:nvPr/>
        </p:nvSpPr>
        <p:spPr>
          <a:xfrm>
            <a:off x="5049500" y="3256525"/>
            <a:ext cx="41679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Google Classroom</a:t>
            </a:r>
            <a:endParaRPr b="0" i="0" sz="1400" u="none" cap="none" strike="noStrike">
              <a:solidFill>
                <a:srgbClr val="FFFFFF"/>
              </a:solidFill>
              <a:latin typeface="Arial"/>
              <a:ea typeface="Arial"/>
              <a:cs typeface="Arial"/>
              <a:sym typeface="Arial"/>
            </a:endParaRPr>
          </a:p>
        </p:txBody>
      </p:sp>
      <p:sp>
        <p:nvSpPr>
          <p:cNvPr id="356" name="Google Shape;356;p34"/>
          <p:cNvSpPr/>
          <p:nvPr/>
        </p:nvSpPr>
        <p:spPr>
          <a:xfrm>
            <a:off x="3990625" y="3256525"/>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34"/>
          <p:cNvSpPr txBox="1"/>
          <p:nvPr/>
        </p:nvSpPr>
        <p:spPr>
          <a:xfrm>
            <a:off x="876950" y="2010100"/>
            <a:ext cx="1753800" cy="63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8" name="Google Shape;358;p34"/>
          <p:cNvPicPr preferRelativeResize="0"/>
          <p:nvPr/>
        </p:nvPicPr>
        <p:blipFill rotWithShape="1">
          <a:blip r:embed="rId4">
            <a:alphaModFix/>
          </a:blip>
          <a:srcRect b="0" l="0" r="0" t="0"/>
          <a:stretch/>
        </p:blipFill>
        <p:spPr>
          <a:xfrm>
            <a:off x="428300" y="1442025"/>
            <a:ext cx="2838450" cy="212883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2" name="Shape 362"/>
        <p:cNvGrpSpPr/>
        <p:nvPr/>
      </p:nvGrpSpPr>
      <p:grpSpPr>
        <a:xfrm>
          <a:off x="0" y="0"/>
          <a:ext cx="0" cy="0"/>
          <a:chOff x="0" y="0"/>
          <a:chExt cx="0" cy="0"/>
        </a:xfrm>
      </p:grpSpPr>
      <p:pic>
        <p:nvPicPr>
          <p:cNvPr id="363" name="Google Shape;363;p35">
            <a:hlinkClick r:id="rId3"/>
          </p:cNvPr>
          <p:cNvPicPr preferRelativeResize="0"/>
          <p:nvPr/>
        </p:nvPicPr>
        <p:blipFill rotWithShape="1">
          <a:blip r:embed="rId4">
            <a:alphaModFix/>
          </a:blip>
          <a:srcRect b="0" l="0" r="0" t="0"/>
          <a:stretch/>
        </p:blipFill>
        <p:spPr>
          <a:xfrm>
            <a:off x="4134750" y="451640"/>
            <a:ext cx="874500" cy="382594"/>
          </a:xfrm>
          <a:prstGeom prst="rect">
            <a:avLst/>
          </a:prstGeom>
          <a:noFill/>
          <a:ln>
            <a:noFill/>
          </a:ln>
        </p:spPr>
      </p:pic>
      <p:sp>
        <p:nvSpPr>
          <p:cNvPr id="364" name="Google Shape;364;p35"/>
          <p:cNvSpPr txBox="1"/>
          <p:nvPr/>
        </p:nvSpPr>
        <p:spPr>
          <a:xfrm>
            <a:off x="0" y="3857625"/>
            <a:ext cx="9144000" cy="1285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39AC37"/>
                </a:solidFill>
                <a:latin typeface="Arial"/>
                <a:ea typeface="Arial"/>
                <a:cs typeface="Arial"/>
                <a:sym typeface="Arial"/>
              </a:rPr>
              <a:t>ⓘ</a:t>
            </a:r>
            <a:r>
              <a:rPr b="0" i="0" lang="en" sz="1400" u="none" cap="none" strike="noStrike">
                <a:solidFill>
                  <a:srgbClr val="000000"/>
                </a:solidFill>
                <a:latin typeface="Arial"/>
                <a:ea typeface="Arial"/>
                <a:cs typeface="Arial"/>
                <a:sym typeface="Arial"/>
              </a:rPr>
              <a:t> </a:t>
            </a:r>
            <a:r>
              <a:rPr lang="en"/>
              <a:t>Comience a presentar para mostrar los resultados de la encuesta en esta diapositiva.</a:t>
            </a:r>
            <a:endParaRPr b="0" i="0" sz="1400" u="none" cap="none" strike="noStrike">
              <a:solidFill>
                <a:srgbClr val="000000"/>
              </a:solidFill>
              <a:latin typeface="Arial"/>
              <a:ea typeface="Arial"/>
              <a:cs typeface="Arial"/>
              <a:sym typeface="Arial"/>
            </a:endParaRPr>
          </a:p>
        </p:txBody>
      </p:sp>
      <p:sp>
        <p:nvSpPr>
          <p:cNvPr id="365" name="Google Shape;365;p35"/>
          <p:cNvSpPr txBox="1"/>
          <p:nvPr/>
        </p:nvSpPr>
        <p:spPr>
          <a:xfrm>
            <a:off x="0" y="1285875"/>
            <a:ext cx="9144000" cy="2571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lang="en" sz="3600">
                <a:solidFill>
                  <a:srgbClr val="424242"/>
                </a:solidFill>
                <a:latin typeface="Lato"/>
                <a:ea typeface="Lato"/>
                <a:cs typeface="Lato"/>
                <a:sym typeface="Lato"/>
              </a:rPr>
              <a:t>¿Tiene un ayudante en la escuela con el que se sienta cómodo hablando sobre asuntos escolares y personales?</a:t>
            </a:r>
            <a:r>
              <a:rPr b="0" i="0" lang="en" sz="3600" u="none" cap="none" strike="noStrike">
                <a:solidFill>
                  <a:srgbClr val="424242"/>
                </a:solidFill>
                <a:latin typeface="Lato"/>
                <a:ea typeface="Lato"/>
                <a:cs typeface="Lato"/>
                <a:sym typeface="Lato"/>
              </a:rPr>
              <a:t> </a:t>
            </a:r>
            <a:endParaRPr b="0" i="0" sz="3600" u="none" cap="none" strike="noStrike">
              <a:solidFill>
                <a:srgbClr val="424242"/>
              </a:solidFill>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9" name="Shape 369"/>
        <p:cNvGrpSpPr/>
        <p:nvPr/>
      </p:nvGrpSpPr>
      <p:grpSpPr>
        <a:xfrm>
          <a:off x="0" y="0"/>
          <a:ext cx="0" cy="0"/>
          <a:chOff x="0" y="0"/>
          <a:chExt cx="0" cy="0"/>
        </a:xfrm>
      </p:grpSpPr>
      <p:sp>
        <p:nvSpPr>
          <p:cNvPr id="370" name="Google Shape;370;p36"/>
          <p:cNvSpPr txBox="1"/>
          <p:nvPr/>
        </p:nvSpPr>
        <p:spPr>
          <a:xfrm>
            <a:off x="112050" y="134475"/>
            <a:ext cx="7115700" cy="79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lang="en" sz="3400">
                <a:highlight>
                  <a:srgbClr val="FFFF00"/>
                </a:highlight>
              </a:rPr>
              <a:t>Si estás aquí ... ...</a:t>
            </a:r>
            <a:endParaRPr b="0" i="0" sz="3400" u="none" cap="none" strike="noStrike">
              <a:solidFill>
                <a:srgbClr val="000000"/>
              </a:solidFill>
              <a:highlight>
                <a:srgbClr val="FFFF00"/>
              </a:highlight>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4" name="Shape 374"/>
        <p:cNvGrpSpPr/>
        <p:nvPr/>
      </p:nvGrpSpPr>
      <p:grpSpPr>
        <a:xfrm>
          <a:off x="0" y="0"/>
          <a:ext cx="0" cy="0"/>
          <a:chOff x="0" y="0"/>
          <a:chExt cx="0" cy="0"/>
        </a:xfrm>
      </p:grpSpPr>
      <p:sp>
        <p:nvSpPr>
          <p:cNvPr id="375" name="Google Shape;375;p37"/>
          <p:cNvSpPr txBox="1"/>
          <p:nvPr/>
        </p:nvSpPr>
        <p:spPr>
          <a:xfrm>
            <a:off x="156875" y="156900"/>
            <a:ext cx="7115700" cy="79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300"/>
              <a:buFont typeface="Arial"/>
              <a:buNone/>
            </a:pPr>
            <a:r>
              <a:rPr lang="en" sz="4300">
                <a:highlight>
                  <a:srgbClr val="FFFF00"/>
                </a:highlight>
              </a:rPr>
              <a:t>O si estás aquí ... ...</a:t>
            </a:r>
            <a:endParaRPr b="0" i="0" sz="4300" u="none" cap="none" strike="noStrike">
              <a:solidFill>
                <a:srgbClr val="000000"/>
              </a:solidFill>
              <a:highlight>
                <a:srgbClr val="FFFF00"/>
              </a:highlight>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38"/>
          <p:cNvSpPr txBox="1"/>
          <p:nvPr/>
        </p:nvSpPr>
        <p:spPr>
          <a:xfrm>
            <a:off x="60275" y="97375"/>
            <a:ext cx="8549100" cy="79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lang="en" sz="3400">
                <a:highlight>
                  <a:srgbClr val="FFFF00"/>
                </a:highlight>
              </a:rPr>
              <a:t>Estamos aquí para ti ... ¡en cualquier lugar!</a:t>
            </a:r>
            <a:endParaRPr b="0" i="0" sz="3400" u="none" cap="none" strike="noStrike">
              <a:solidFill>
                <a:srgbClr val="000000"/>
              </a:solidFill>
              <a:highlight>
                <a:srgbClr val="FFFF00"/>
              </a:highlight>
              <a:latin typeface="Arial"/>
              <a:ea typeface="Arial"/>
              <a:cs typeface="Arial"/>
              <a:sym typeface="Arial"/>
            </a:endParaRPr>
          </a:p>
        </p:txBody>
      </p:sp>
      <p:pic>
        <p:nvPicPr>
          <p:cNvPr id="381" name="Google Shape;381;p38"/>
          <p:cNvPicPr preferRelativeResize="0"/>
          <p:nvPr/>
        </p:nvPicPr>
        <p:blipFill rotWithShape="1">
          <a:blip r:embed="rId3">
            <a:alphaModFix/>
          </a:blip>
          <a:srcRect b="0" l="0" r="0" t="0"/>
          <a:stretch/>
        </p:blipFill>
        <p:spPr>
          <a:xfrm>
            <a:off x="152400" y="936500"/>
            <a:ext cx="8839200" cy="327050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39"/>
          <p:cNvSpPr txBox="1"/>
          <p:nvPr/>
        </p:nvSpPr>
        <p:spPr>
          <a:xfrm>
            <a:off x="2657250" y="140675"/>
            <a:ext cx="3829500" cy="476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References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39"/>
          <p:cNvSpPr txBox="1"/>
          <p:nvPr/>
        </p:nvSpPr>
        <p:spPr>
          <a:xfrm>
            <a:off x="379250" y="500700"/>
            <a:ext cx="7940400" cy="414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Love is respect. (2017) </a:t>
            </a:r>
            <a:r>
              <a:rPr b="0" i="1" lang="en" sz="1400" u="none" cap="none" strike="noStrike">
                <a:solidFill>
                  <a:srgbClr val="000000"/>
                </a:solidFill>
                <a:latin typeface="Arial"/>
                <a:ea typeface="Arial"/>
                <a:cs typeface="Arial"/>
                <a:sym typeface="Arial"/>
              </a:rPr>
              <a:t>Dating abuse statistics. </a:t>
            </a:r>
            <a:endParaRPr b="0" i="1" sz="1400" u="none" cap="none" strike="noStrike">
              <a:solidFill>
                <a:srgbClr val="000000"/>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1100"/>
              <a:buFont typeface="Arial"/>
              <a:buNone/>
            </a:pPr>
            <a:r>
              <a:rPr b="0" i="0" lang="en" sz="1100" u="sng" cap="none" strike="noStrike">
                <a:solidFill>
                  <a:schemeClr val="hlink"/>
                </a:solidFill>
                <a:latin typeface="Arial"/>
                <a:ea typeface="Arial"/>
                <a:cs typeface="Arial"/>
                <a:sym typeface="Arial"/>
                <a:hlinkClick r:id="rId3"/>
              </a:rPr>
              <a:t>https://www.loveisrespect.org/resources/dating-violence-statistics/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McClure, B. M. [Lessons for SEL]. (March 26, 2020). </a:t>
            </a:r>
            <a:r>
              <a:rPr b="0" i="1" lang="en" sz="1400" u="none" cap="none" strike="noStrike">
                <a:solidFill>
                  <a:srgbClr val="000000"/>
                </a:solidFill>
                <a:latin typeface="Arial"/>
                <a:ea typeface="Arial"/>
                <a:cs typeface="Arial"/>
                <a:sym typeface="Arial"/>
              </a:rPr>
              <a:t>SEL Lesson Relationships. </a:t>
            </a:r>
            <a:r>
              <a:rPr b="0" i="0" lang="en" sz="1400" u="none" cap="none" strike="noStrike">
                <a:solidFill>
                  <a:srgbClr val="000000"/>
                </a:solidFill>
                <a:latin typeface="Arial"/>
                <a:ea typeface="Arial"/>
                <a:cs typeface="Arial"/>
                <a:sym typeface="Arial"/>
              </a:rPr>
              <a:t>[video]. You tube. </a:t>
            </a:r>
            <a:endParaRPr b="0" i="0" sz="1400" u="none" cap="none" strike="noStrike">
              <a:solidFill>
                <a:srgbClr val="000000"/>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1100"/>
              <a:buFont typeface="Arial"/>
              <a:buNone/>
            </a:pPr>
            <a:r>
              <a:rPr b="0" i="0" lang="en" sz="1100" u="sng" cap="none" strike="noStrike">
                <a:solidFill>
                  <a:schemeClr val="hlink"/>
                </a:solidFill>
                <a:latin typeface="Arial"/>
                <a:ea typeface="Arial"/>
                <a:cs typeface="Arial"/>
                <a:sym typeface="Arial"/>
                <a:hlinkClick r:id="rId4"/>
              </a:rPr>
              <a:t>https://www.youtube.com/watch?v=WP1wxft4j8A</a:t>
            </a:r>
            <a:endParaRPr b="0" i="0" sz="1400" u="none" cap="none" strike="noStrike">
              <a:solidFill>
                <a:srgbClr val="000000"/>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McClure, B. M. [Lessons for SEL]. (June 5, 2020). </a:t>
            </a:r>
            <a:r>
              <a:rPr b="0" i="1" lang="en" sz="1400" u="none" cap="none" strike="noStrike">
                <a:solidFill>
                  <a:srgbClr val="000000"/>
                </a:solidFill>
                <a:latin typeface="Arial"/>
                <a:ea typeface="Arial"/>
                <a:cs typeface="Arial"/>
                <a:sym typeface="Arial"/>
              </a:rPr>
              <a:t>What is social emotional learning (SEL)? [video]</a:t>
            </a:r>
            <a:endParaRPr b="0" i="1"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000000"/>
                </a:solidFill>
                <a:latin typeface="Arial"/>
                <a:ea typeface="Arial"/>
                <a:cs typeface="Arial"/>
                <a:sym typeface="Arial"/>
              </a:rPr>
              <a:t>	You tube. </a:t>
            </a:r>
            <a:r>
              <a:rPr b="0" i="0" lang="en" sz="1100" u="sng" cap="none" strike="noStrike">
                <a:solidFill>
                  <a:schemeClr val="hlink"/>
                </a:solidFill>
                <a:latin typeface="Arial"/>
                <a:ea typeface="Arial"/>
                <a:cs typeface="Arial"/>
                <a:sym typeface="Arial"/>
                <a:hlinkClick r:id="rId5"/>
              </a:rPr>
              <a:t>https://www.youtube.com/watch?v=87zTsJ_Fxhc&amp;feature=emb_title</a:t>
            </a:r>
            <a:endParaRPr b="0" i="0" sz="1400" u="none" cap="none" strike="noStrike">
              <a:solidFill>
                <a:srgbClr val="000000"/>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National Institute of Mental Health. (2020). </a:t>
            </a:r>
            <a:r>
              <a:rPr b="0" i="1" lang="en" sz="1400" u="none" cap="none" strike="noStrike">
                <a:solidFill>
                  <a:srgbClr val="000000"/>
                </a:solidFill>
                <a:latin typeface="Arial"/>
                <a:ea typeface="Arial"/>
                <a:cs typeface="Arial"/>
                <a:sym typeface="Arial"/>
              </a:rPr>
              <a:t>The teen brain: 7 things to know. </a:t>
            </a:r>
            <a:endParaRPr b="0" i="1" sz="1400" u="none" cap="none" strike="noStrike">
              <a:solidFill>
                <a:srgbClr val="000000"/>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1100"/>
              <a:buFont typeface="Arial"/>
              <a:buNone/>
            </a:pPr>
            <a:r>
              <a:rPr b="0" i="0" lang="en" sz="1100" u="sng" cap="none" strike="noStrike">
                <a:solidFill>
                  <a:schemeClr val="hlink"/>
                </a:solidFill>
                <a:latin typeface="Arial"/>
                <a:ea typeface="Arial"/>
                <a:cs typeface="Arial"/>
                <a:sym typeface="Arial"/>
                <a:hlinkClick r:id="rId6"/>
              </a:rPr>
              <a:t>https://www.nimh.nih.gov/health/publications/the-teen-brain-7-things-to-know/index.shtml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 name="Shape 85"/>
        <p:cNvGrpSpPr/>
        <p:nvPr/>
      </p:nvGrpSpPr>
      <p:grpSpPr>
        <a:xfrm>
          <a:off x="0" y="0"/>
          <a:ext cx="0" cy="0"/>
          <a:chOff x="0" y="0"/>
          <a:chExt cx="0" cy="0"/>
        </a:xfrm>
      </p:grpSpPr>
      <p:sp>
        <p:nvSpPr>
          <p:cNvPr id="86" name="Google Shape;86;p4"/>
          <p:cNvSpPr txBox="1"/>
          <p:nvPr>
            <p:ph type="title"/>
          </p:nvPr>
        </p:nvSpPr>
        <p:spPr>
          <a:xfrm>
            <a:off x="270575" y="1901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      </a:t>
            </a:r>
            <a:r>
              <a:rPr lang="en" sz="2400">
                <a:solidFill>
                  <a:srgbClr val="FFFFFF"/>
                </a:solidFill>
              </a:rPr>
              <a:t>Las 5 Competencias de Aprendizaje Socioemocional</a:t>
            </a:r>
            <a:endParaRPr sz="2400">
              <a:solidFill>
                <a:srgbClr val="FFFFFF"/>
              </a:solidFill>
            </a:endParaRPr>
          </a:p>
          <a:p>
            <a:pPr indent="0" lvl="0" marL="0" rtl="0" algn="l">
              <a:lnSpc>
                <a:spcPct val="100000"/>
              </a:lnSpc>
              <a:spcBef>
                <a:spcPts val="0"/>
              </a:spcBef>
              <a:spcAft>
                <a:spcPts val="0"/>
              </a:spcAft>
              <a:buSzPts val="2800"/>
              <a:buNone/>
            </a:pPr>
            <a:r>
              <a:t/>
            </a:r>
            <a:endParaRPr sz="2400">
              <a:solidFill>
                <a:srgbClr val="FFFFFF"/>
              </a:solidFill>
            </a:endParaRPr>
          </a:p>
        </p:txBody>
      </p:sp>
      <p:sp>
        <p:nvSpPr>
          <p:cNvPr id="87" name="Google Shape;87;p4"/>
          <p:cNvSpPr txBox="1"/>
          <p:nvPr>
            <p:ph idx="1" type="body"/>
          </p:nvPr>
        </p:nvSpPr>
        <p:spPr>
          <a:xfrm>
            <a:off x="1489650" y="681325"/>
            <a:ext cx="6315900" cy="2911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1600"/>
              </a:spcBef>
              <a:spcAft>
                <a:spcPts val="0"/>
              </a:spcAft>
              <a:buNone/>
            </a:pPr>
            <a:r>
              <a:rPr lang="en" sz="2000">
                <a:solidFill>
                  <a:srgbClr val="FFFFFF"/>
                </a:solidFill>
              </a:rPr>
              <a:t>Autoconciencia</a:t>
            </a:r>
            <a:endParaRPr sz="2000">
              <a:solidFill>
                <a:srgbClr val="FFFFFF"/>
              </a:solidFill>
            </a:endParaRPr>
          </a:p>
          <a:p>
            <a:pPr indent="0" lvl="0" marL="0" marR="0" rtl="0" algn="ctr">
              <a:lnSpc>
                <a:spcPct val="115000"/>
              </a:lnSpc>
              <a:spcBef>
                <a:spcPts val="1600"/>
              </a:spcBef>
              <a:spcAft>
                <a:spcPts val="0"/>
              </a:spcAft>
              <a:buNone/>
            </a:pPr>
            <a:r>
              <a:rPr lang="en" sz="2000">
                <a:solidFill>
                  <a:srgbClr val="FFFFFF"/>
                </a:solidFill>
              </a:rPr>
              <a:t>Autogestión</a:t>
            </a:r>
            <a:endParaRPr sz="2000">
              <a:solidFill>
                <a:srgbClr val="FFFFFF"/>
              </a:solidFill>
            </a:endParaRPr>
          </a:p>
          <a:p>
            <a:pPr indent="0" lvl="0" marL="0" marR="0" rtl="0" algn="ctr">
              <a:lnSpc>
                <a:spcPct val="115000"/>
              </a:lnSpc>
              <a:spcBef>
                <a:spcPts val="1600"/>
              </a:spcBef>
              <a:spcAft>
                <a:spcPts val="0"/>
              </a:spcAft>
              <a:buNone/>
            </a:pPr>
            <a:r>
              <a:rPr lang="en" sz="2000">
                <a:solidFill>
                  <a:srgbClr val="FFFFFF"/>
                </a:solidFill>
              </a:rPr>
              <a:t>Conciencia Social</a:t>
            </a:r>
            <a:endParaRPr sz="2000">
              <a:solidFill>
                <a:srgbClr val="FFFFFF"/>
              </a:solidFill>
            </a:endParaRPr>
          </a:p>
          <a:p>
            <a:pPr indent="0" lvl="0" marL="0" marR="0" rtl="0" algn="ctr">
              <a:lnSpc>
                <a:spcPct val="115000"/>
              </a:lnSpc>
              <a:spcBef>
                <a:spcPts val="1600"/>
              </a:spcBef>
              <a:spcAft>
                <a:spcPts val="0"/>
              </a:spcAft>
              <a:buNone/>
            </a:pPr>
            <a:r>
              <a:rPr lang="en" sz="2000">
                <a:solidFill>
                  <a:srgbClr val="FFFFFF"/>
                </a:solidFill>
              </a:rPr>
              <a:t>Habilidades de Relación</a:t>
            </a:r>
            <a:endParaRPr sz="2000">
              <a:solidFill>
                <a:srgbClr val="FFFFFF"/>
              </a:solidFill>
            </a:endParaRPr>
          </a:p>
          <a:p>
            <a:pPr indent="0" lvl="0" marL="0" marR="0" rtl="0" algn="ctr">
              <a:lnSpc>
                <a:spcPct val="115000"/>
              </a:lnSpc>
              <a:spcBef>
                <a:spcPts val="1600"/>
              </a:spcBef>
              <a:spcAft>
                <a:spcPts val="0"/>
              </a:spcAft>
              <a:buNone/>
            </a:pPr>
            <a:r>
              <a:rPr lang="en" sz="2000">
                <a:solidFill>
                  <a:srgbClr val="FFFFFF"/>
                </a:solidFill>
              </a:rPr>
              <a:t>Haciendo decisiones responsablemente</a:t>
            </a:r>
            <a:endParaRPr sz="2000">
              <a:solidFill>
                <a:srgbClr val="FFFFFF"/>
              </a:solidFill>
            </a:endParaRPr>
          </a:p>
          <a:p>
            <a:pPr indent="0" lvl="0" marL="0" rtl="0" algn="ctr">
              <a:lnSpc>
                <a:spcPct val="115000"/>
              </a:lnSpc>
              <a:spcBef>
                <a:spcPts val="1600"/>
              </a:spcBef>
              <a:spcAft>
                <a:spcPts val="0"/>
              </a:spcAft>
              <a:buSzPts val="1800"/>
              <a:buNone/>
            </a:pPr>
            <a:r>
              <a:t/>
            </a:r>
            <a:endParaRPr sz="2000">
              <a:solidFill>
                <a:srgbClr val="FFFFFF"/>
              </a:solidFill>
            </a:endParaRPr>
          </a:p>
          <a:p>
            <a:pPr indent="0" lvl="0" marL="0" rtl="0" algn="ctr">
              <a:lnSpc>
                <a:spcPct val="115000"/>
              </a:lnSpc>
              <a:spcBef>
                <a:spcPts val="1600"/>
              </a:spcBef>
              <a:spcAft>
                <a:spcPts val="1600"/>
              </a:spcAft>
              <a:buSzPts val="1800"/>
              <a:buNone/>
            </a:pPr>
            <a:r>
              <a:t/>
            </a:r>
            <a:endParaRPr sz="20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descr="This video explains the meaning of social emotional learning (SEL) for school-aged students. Easily break down and learn what the 5 core SEL skills are! #SEL #socialemotionallearning #emotionalintelligence #socialemotionallearningvideos&#10;&#10;________________________________________&#10;&#10;Don’t forget to like, comment, and subscribe  to our channel  @lessonsforsel  so you don’t miss future videos!&#10;___________________________________&#10;&#10;Our website is www.lessonsforsel.com&#10;&#10;All digital downloads are now 50% off and only $20!! Visit our website to take advantage of this special deal!&#10;&#10;Follow Lessons for SEL on social media...&#10;*FACEBOOK: https://www.facebook.com/lessonsforsel/&#10;*TWITTER: https://twitter.com/LessonsForSEL&#10;*INSTAGRAM: https://www.instagram.com/lessonsforsel/&#10;&#10;#lessonsforsel #SEL #SocialEmotionalLearning&#10;&#10;Song - The Box (Instrumental)&#10;Artist - C-Steezee, Original by Roddy Ricch&#10;Licensed to YouTube by - TuneCore (on behalf of Steezee World); Songtrust, Kobalt Music Publishing" id="92" name="Google Shape;92;p5" title="WHAT IS SOCIAL EMOTIONAL LEARNING (SEL)?">
            <a:hlinkClick r:id="rId3"/>
          </p:cNvPr>
          <p:cNvPicPr preferRelativeResize="0"/>
          <p:nvPr/>
        </p:nvPicPr>
        <p:blipFill rotWithShape="1">
          <a:blip r:embed="rId4">
            <a:alphaModFix/>
          </a:blip>
          <a:srcRect b="0" l="0" r="0" t="0"/>
          <a:stretch/>
        </p:blipFill>
        <p:spPr>
          <a:xfrm>
            <a:off x="1695433" y="414325"/>
            <a:ext cx="5753134" cy="4314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6" name="Shape 96"/>
        <p:cNvGrpSpPr/>
        <p:nvPr/>
      </p:nvGrpSpPr>
      <p:grpSpPr>
        <a:xfrm>
          <a:off x="0" y="0"/>
          <a:ext cx="0" cy="0"/>
          <a:chOff x="0" y="0"/>
          <a:chExt cx="0" cy="0"/>
        </a:xfrm>
      </p:grpSpPr>
      <p:sp>
        <p:nvSpPr>
          <p:cNvPr id="97" name="Google Shape;97;p6"/>
          <p:cNvSpPr txBox="1"/>
          <p:nvPr/>
        </p:nvSpPr>
        <p:spPr>
          <a:xfrm>
            <a:off x="2029275" y="311400"/>
            <a:ext cx="5816700" cy="873900"/>
          </a:xfrm>
          <a:prstGeom prst="rect">
            <a:avLst/>
          </a:prstGeom>
          <a:noFill/>
          <a:ln>
            <a:noFill/>
          </a:ln>
          <a:effectLst>
            <a:outerShdw blurRad="57150" rotWithShape="0" algn="bl" dir="5400000" dist="19050">
              <a:srgbClr val="FFFFFF">
                <a:alpha val="9000"/>
              </a:srgbClr>
            </a:outerShdw>
            <a:reflection blurRad="0" dir="5400000" dist="9525" endA="0" endPos="1000" fadeDir="5400012" kx="0" rotWithShape="0" algn="bl" stA="39000" stPos="0" sy="-100000" ky="0"/>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6"/>
          <p:cNvSpPr txBox="1"/>
          <p:nvPr/>
        </p:nvSpPr>
        <p:spPr>
          <a:xfrm>
            <a:off x="2230200" y="2360775"/>
            <a:ext cx="57864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6"/>
          <p:cNvSpPr/>
          <p:nvPr/>
        </p:nvSpPr>
        <p:spPr>
          <a:xfrm>
            <a:off x="1185425" y="1758025"/>
            <a:ext cx="6730800" cy="1617300"/>
          </a:xfrm>
          <a:prstGeom prst="flowChartAlternateProcess">
            <a:avLst/>
          </a:prstGeom>
          <a:solidFill>
            <a:srgbClr val="ACFBF8"/>
          </a:solidFill>
          <a:ln cap="flat" cmpd="sng" w="9525">
            <a:solidFill>
              <a:srgbClr val="ACFBF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69138"/>
              </a:solidFill>
            </a:endParaRPr>
          </a:p>
        </p:txBody>
      </p:sp>
      <p:sp>
        <p:nvSpPr>
          <p:cNvPr id="100" name="Google Shape;100;p6"/>
          <p:cNvSpPr/>
          <p:nvPr/>
        </p:nvSpPr>
        <p:spPr>
          <a:xfrm>
            <a:off x="823625" y="1958950"/>
            <a:ext cx="361800" cy="1176300"/>
          </a:xfrm>
          <a:prstGeom prst="flowChartAlternateProcess">
            <a:avLst/>
          </a:prstGeom>
          <a:solidFill>
            <a:srgbClr val="ACFBF8"/>
          </a:solidFill>
          <a:ln cap="flat" cmpd="sng" w="9525">
            <a:solidFill>
              <a:srgbClr val="ACFBF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69138"/>
              </a:solidFill>
            </a:endParaRPr>
          </a:p>
        </p:txBody>
      </p:sp>
      <p:sp>
        <p:nvSpPr>
          <p:cNvPr id="101" name="Google Shape;101;p6"/>
          <p:cNvSpPr/>
          <p:nvPr/>
        </p:nvSpPr>
        <p:spPr>
          <a:xfrm>
            <a:off x="7894150" y="2028325"/>
            <a:ext cx="492300" cy="1076700"/>
          </a:xfrm>
          <a:prstGeom prst="flowChartAlternateProcess">
            <a:avLst/>
          </a:prstGeom>
          <a:solidFill>
            <a:srgbClr val="ACFBF8"/>
          </a:solidFill>
          <a:ln cap="flat" cmpd="sng" w="9525">
            <a:solidFill>
              <a:srgbClr val="ACFBF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69138"/>
              </a:solidFill>
            </a:endParaRPr>
          </a:p>
        </p:txBody>
      </p:sp>
      <p:sp>
        <p:nvSpPr>
          <p:cNvPr id="102" name="Google Shape;102;p6"/>
          <p:cNvSpPr/>
          <p:nvPr/>
        </p:nvSpPr>
        <p:spPr>
          <a:xfrm>
            <a:off x="1703900" y="1888626"/>
            <a:ext cx="5671767" cy="632826"/>
          </a:xfrm>
          <a:prstGeom prst="rect">
            <a:avLst/>
          </a:prstGeom>
        </p:spPr>
        <p:txBody>
          <a:bodyPr>
            <a:prstTxWarp prst="textPlain"/>
          </a:bodyPr>
          <a:lstStyle/>
          <a:p>
            <a:pPr lvl="0" algn="ctr"/>
            <a:r>
              <a:rPr b="0" i="0">
                <a:ln cap="flat" cmpd="sng" w="9525">
                  <a:solidFill>
                    <a:srgbClr val="595959"/>
                  </a:solidFill>
                  <a:prstDash val="solid"/>
                  <a:round/>
                  <a:headEnd len="sm" w="sm" type="none"/>
                  <a:tailEnd len="sm" w="sm" type="none"/>
                </a:ln>
                <a:solidFill>
                  <a:srgbClr val="EEEEEE"/>
                </a:solidFill>
                <a:latin typeface="Arial"/>
              </a:rPr>
              <a:t>Auto Conciencia</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06" name="Shape 106"/>
        <p:cNvGrpSpPr/>
        <p:nvPr/>
      </p:nvGrpSpPr>
      <p:grpSpPr>
        <a:xfrm>
          <a:off x="0" y="0"/>
          <a:ext cx="0" cy="0"/>
          <a:chOff x="0" y="0"/>
          <a:chExt cx="0" cy="0"/>
        </a:xfrm>
      </p:grpSpPr>
      <p:sp>
        <p:nvSpPr>
          <p:cNvPr id="107" name="Google Shape;107;p7"/>
          <p:cNvSpPr txBox="1"/>
          <p:nvPr/>
        </p:nvSpPr>
        <p:spPr>
          <a:xfrm>
            <a:off x="432200" y="761850"/>
            <a:ext cx="3473700" cy="1557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lang="en" sz="1700">
                <a:solidFill>
                  <a:schemeClr val="dk1"/>
                </a:solidFill>
                <a:latin typeface="Comic Sans MS"/>
                <a:ea typeface="Comic Sans MS"/>
                <a:cs typeface="Comic Sans MS"/>
                <a:sym typeface="Comic Sans MS"/>
              </a:rPr>
              <a:t>Es importante comprender sus emociones, pensamientos, valores, y cómo esto influye en su comportamiento.</a:t>
            </a:r>
            <a:endParaRPr b="0" i="0" sz="1700" u="none" cap="none" strike="noStrike">
              <a:solidFill>
                <a:schemeClr val="dk1"/>
              </a:solidFill>
              <a:latin typeface="Comic Sans MS"/>
              <a:ea typeface="Comic Sans MS"/>
              <a:cs typeface="Comic Sans MS"/>
              <a:sym typeface="Comic Sans MS"/>
            </a:endParaRPr>
          </a:p>
          <a:p>
            <a:pPr indent="0" lvl="0" marL="0" marR="0" rtl="0" algn="l">
              <a:lnSpc>
                <a:spcPct val="115000"/>
              </a:lnSpc>
              <a:spcBef>
                <a:spcPts val="0"/>
              </a:spcBef>
              <a:spcAft>
                <a:spcPts val="0"/>
              </a:spcAft>
              <a:buClr>
                <a:schemeClr val="dk1"/>
              </a:buClr>
              <a:buSzPts val="1100"/>
              <a:buFont typeface="Arial"/>
              <a:buNone/>
            </a:pPr>
            <a:r>
              <a:t/>
            </a:r>
            <a:endParaRPr b="0" i="0" sz="1700" u="none" cap="none" strike="noStrike">
              <a:solidFill>
                <a:schemeClr val="dk1"/>
              </a:solidFill>
              <a:latin typeface="Comic Sans MS"/>
              <a:ea typeface="Comic Sans MS"/>
              <a:cs typeface="Comic Sans MS"/>
              <a:sym typeface="Comic Sans MS"/>
            </a:endParaRPr>
          </a:p>
          <a:p>
            <a:pPr indent="0" lvl="0" marL="0" marR="0" rtl="0" algn="l">
              <a:lnSpc>
                <a:spcPct val="115000"/>
              </a:lnSpc>
              <a:spcBef>
                <a:spcPts val="0"/>
              </a:spcBef>
              <a:spcAft>
                <a:spcPts val="0"/>
              </a:spcAft>
              <a:buClr>
                <a:schemeClr val="dk1"/>
              </a:buClr>
              <a:buSzPts val="1100"/>
              <a:buFont typeface="Arial"/>
              <a:buNone/>
            </a:pPr>
            <a:r>
              <a:t/>
            </a:r>
            <a:endParaRPr b="0" i="0" sz="1700" u="none" cap="none" strike="noStrike">
              <a:solidFill>
                <a:schemeClr val="dk1"/>
              </a:solidFill>
              <a:latin typeface="Comic Sans MS"/>
              <a:ea typeface="Comic Sans MS"/>
              <a:cs typeface="Comic Sans MS"/>
              <a:sym typeface="Comic Sans MS"/>
            </a:endParaRPr>
          </a:p>
          <a:p>
            <a:pPr indent="0" lvl="0" marL="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108" name="Google Shape;108;p7"/>
          <p:cNvSpPr txBox="1"/>
          <p:nvPr/>
        </p:nvSpPr>
        <p:spPr>
          <a:xfrm>
            <a:off x="5013550" y="761850"/>
            <a:ext cx="3614100" cy="10719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700"/>
              <a:buFont typeface="Arial"/>
              <a:buNone/>
            </a:pPr>
            <a:r>
              <a:rPr lang="en" sz="1700">
                <a:solidFill>
                  <a:schemeClr val="dk1"/>
                </a:solidFill>
                <a:latin typeface="Comic Sans MS"/>
                <a:ea typeface="Comic Sans MS"/>
                <a:cs typeface="Comic Sans MS"/>
                <a:sym typeface="Comic Sans MS"/>
              </a:rPr>
              <a:t>Evaluar nuestras fortalezas y limitaciones.</a:t>
            </a:r>
            <a:endParaRPr b="0" i="0" sz="1400" u="none" cap="none" strike="noStrike">
              <a:solidFill>
                <a:srgbClr val="000000"/>
              </a:solidFill>
              <a:latin typeface="Arial"/>
              <a:ea typeface="Arial"/>
              <a:cs typeface="Arial"/>
              <a:sym typeface="Arial"/>
            </a:endParaRPr>
          </a:p>
        </p:txBody>
      </p:sp>
      <p:pic>
        <p:nvPicPr>
          <p:cNvPr id="109" name="Google Shape;109;p7"/>
          <p:cNvPicPr preferRelativeResize="0"/>
          <p:nvPr/>
        </p:nvPicPr>
        <p:blipFill rotWithShape="1">
          <a:blip r:embed="rId3">
            <a:alphaModFix/>
          </a:blip>
          <a:srcRect b="0" l="0" r="0" t="0"/>
          <a:stretch/>
        </p:blipFill>
        <p:spPr>
          <a:xfrm>
            <a:off x="5891850" y="1819550"/>
            <a:ext cx="2781975" cy="2748625"/>
          </a:xfrm>
          <a:prstGeom prst="rect">
            <a:avLst/>
          </a:prstGeom>
          <a:noFill/>
          <a:ln>
            <a:noFill/>
          </a:ln>
        </p:spPr>
      </p:pic>
      <p:sp>
        <p:nvSpPr>
          <p:cNvPr id="110" name="Google Shape;110;p7"/>
          <p:cNvSpPr txBox="1"/>
          <p:nvPr/>
        </p:nvSpPr>
        <p:spPr>
          <a:xfrm>
            <a:off x="1266350" y="90450"/>
            <a:ext cx="6669000" cy="50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lang="en" sz="2800"/>
              <a:t>Autoconciencia</a:t>
            </a:r>
            <a:endParaRPr b="0" i="0" sz="2800" u="none" cap="none" strike="noStrike">
              <a:solidFill>
                <a:srgbClr val="000000"/>
              </a:solidFill>
              <a:latin typeface="Arial"/>
              <a:ea typeface="Arial"/>
              <a:cs typeface="Arial"/>
              <a:sym typeface="Arial"/>
            </a:endParaRPr>
          </a:p>
        </p:txBody>
      </p:sp>
      <p:pic>
        <p:nvPicPr>
          <p:cNvPr id="111" name="Google Shape;111;p7"/>
          <p:cNvPicPr preferRelativeResize="0"/>
          <p:nvPr/>
        </p:nvPicPr>
        <p:blipFill rotWithShape="1">
          <a:blip r:embed="rId4">
            <a:alphaModFix/>
          </a:blip>
          <a:srcRect b="0" l="19700" r="18581" t="0"/>
          <a:stretch/>
        </p:blipFill>
        <p:spPr>
          <a:xfrm>
            <a:off x="911150" y="2185700"/>
            <a:ext cx="1704700" cy="1657350"/>
          </a:xfrm>
          <a:prstGeom prst="rect">
            <a:avLst/>
          </a:prstGeom>
          <a:noFill/>
          <a:ln>
            <a:noFill/>
          </a:ln>
        </p:spPr>
      </p:pic>
      <p:pic>
        <p:nvPicPr>
          <p:cNvPr id="112" name="Google Shape;112;p7"/>
          <p:cNvPicPr preferRelativeResize="0"/>
          <p:nvPr/>
        </p:nvPicPr>
        <p:blipFill rotWithShape="1">
          <a:blip r:embed="rId5">
            <a:alphaModFix/>
          </a:blip>
          <a:srcRect b="0" l="0" r="0" t="0"/>
          <a:stretch/>
        </p:blipFill>
        <p:spPr>
          <a:xfrm>
            <a:off x="2921275" y="2048325"/>
            <a:ext cx="2476702" cy="25198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16" name="Shape 116"/>
        <p:cNvGrpSpPr/>
        <p:nvPr/>
      </p:nvGrpSpPr>
      <p:grpSpPr>
        <a:xfrm>
          <a:off x="0" y="0"/>
          <a:ext cx="0" cy="0"/>
          <a:chOff x="0" y="0"/>
          <a:chExt cx="0" cy="0"/>
        </a:xfrm>
      </p:grpSpPr>
      <p:sp>
        <p:nvSpPr>
          <p:cNvPr id="117" name="Google Shape;117;p8"/>
          <p:cNvSpPr txBox="1"/>
          <p:nvPr/>
        </p:nvSpPr>
        <p:spPr>
          <a:xfrm>
            <a:off x="340475" y="1691175"/>
            <a:ext cx="3280500" cy="224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222222"/>
              </a:solidFill>
              <a:highlight>
                <a:srgbClr val="FFFFFF"/>
              </a:highlight>
              <a:latin typeface="Arial"/>
              <a:ea typeface="Arial"/>
              <a:cs typeface="Arial"/>
              <a:sym typeface="Arial"/>
            </a:endParaRPr>
          </a:p>
        </p:txBody>
      </p:sp>
      <p:sp>
        <p:nvSpPr>
          <p:cNvPr id="118" name="Google Shape;118;p8"/>
          <p:cNvSpPr/>
          <p:nvPr/>
        </p:nvSpPr>
        <p:spPr>
          <a:xfrm>
            <a:off x="340475" y="494575"/>
            <a:ext cx="3891000" cy="2968200"/>
          </a:xfrm>
          <a:prstGeom prst="cloudCallout">
            <a:avLst>
              <a:gd fmla="val -20833" name="adj1"/>
              <a:gd fmla="val 62500" name="adj2"/>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300">
                <a:solidFill>
                  <a:srgbClr val="222222"/>
                </a:solidFill>
              </a:rPr>
              <a:t>“Se me hizo muy </a:t>
            </a:r>
            <a:r>
              <a:rPr b="1" lang="en" sz="1300">
                <a:solidFill>
                  <a:srgbClr val="222222"/>
                </a:solidFill>
              </a:rPr>
              <a:t>difícil</a:t>
            </a:r>
            <a:r>
              <a:rPr b="1" lang="en" sz="1300">
                <a:solidFill>
                  <a:srgbClr val="222222"/>
                </a:solidFill>
              </a:rPr>
              <a:t> cuando tuvimos que empezar la escuela virtual el pasado marzo; era </a:t>
            </a:r>
            <a:r>
              <a:rPr b="1" lang="en" sz="1300">
                <a:solidFill>
                  <a:srgbClr val="222222"/>
                </a:solidFill>
              </a:rPr>
              <a:t>difícil</a:t>
            </a:r>
            <a:r>
              <a:rPr b="1" lang="en" sz="1300">
                <a:solidFill>
                  <a:srgbClr val="222222"/>
                </a:solidFill>
              </a:rPr>
              <a:t> poder concentrarme. </a:t>
            </a:r>
            <a:r>
              <a:rPr b="1" lang="en" sz="1300">
                <a:solidFill>
                  <a:srgbClr val="222222"/>
                </a:solidFill>
              </a:rPr>
              <a:t> </a:t>
            </a:r>
            <a:r>
              <a:rPr b="1" lang="en" sz="1300">
                <a:solidFill>
                  <a:srgbClr val="222222"/>
                </a:solidFill>
              </a:rPr>
              <a:t>Con el tiempo mejoró. Aprendí que necesito estar concentrada y tener un ambiente tranquilo para hacer mi trabajo ”.</a:t>
            </a:r>
            <a:endParaRPr b="1" i="0" sz="1600" u="none" cap="none" strike="noStrike">
              <a:solidFill>
                <a:srgbClr val="000000"/>
              </a:solidFill>
              <a:latin typeface="Arial"/>
              <a:ea typeface="Arial"/>
              <a:cs typeface="Arial"/>
              <a:sym typeface="Arial"/>
            </a:endParaRPr>
          </a:p>
        </p:txBody>
      </p:sp>
      <p:sp>
        <p:nvSpPr>
          <p:cNvPr id="119" name="Google Shape;119;p8"/>
          <p:cNvSpPr/>
          <p:nvPr/>
        </p:nvSpPr>
        <p:spPr>
          <a:xfrm flipH="1">
            <a:off x="4110600" y="288900"/>
            <a:ext cx="5033400" cy="4055400"/>
          </a:xfrm>
          <a:prstGeom prst="cloudCallout">
            <a:avLst>
              <a:gd fmla="val 45116" name="adj1"/>
              <a:gd fmla="val 40235" name="adj2"/>
            </a:avLst>
          </a:prstGeom>
          <a:solidFill>
            <a:srgbClr val="FFD966"/>
          </a:solidFill>
          <a:ln cap="flat" cmpd="sng" w="9525">
            <a:solidFill>
              <a:schemeClr val="dk2"/>
            </a:solidFill>
            <a:prstDash val="solid"/>
            <a:round/>
            <a:headEnd len="sm" w="sm" type="none"/>
            <a:tailEnd len="sm" w="sm" type="none"/>
          </a:ln>
        </p:spPr>
        <p:txBody>
          <a:bodyPr anchorCtr="0" anchor="ctr" bIns="91425" lIns="0"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57150" lvl="0" marL="0" marR="0" rtl="0" algn="l">
              <a:lnSpc>
                <a:spcPct val="115000"/>
              </a:lnSpc>
              <a:spcBef>
                <a:spcPts val="0"/>
              </a:spcBef>
              <a:spcAft>
                <a:spcPts val="0"/>
              </a:spcAft>
              <a:buClr>
                <a:srgbClr val="000000"/>
              </a:buClr>
              <a:buSzPts val="1200"/>
              <a:buFont typeface="Arial"/>
              <a:buNone/>
            </a:pPr>
            <a:r>
              <a:rPr b="1" lang="en" sz="1200">
                <a:solidFill>
                  <a:schemeClr val="dk1"/>
                </a:solidFill>
                <a:latin typeface="Times New Roman"/>
                <a:ea typeface="Times New Roman"/>
                <a:cs typeface="Times New Roman"/>
                <a:sym typeface="Times New Roman"/>
              </a:rPr>
              <a:t>“El primer desafío que enfrenté con el aprendizaje virtual fue el trabajo que estaba recibiendo de algunos de mis maestros. El contenido del trabajo no fue un problema, como lo fue la cantidad. Algunos profesores nos daban  bastante trabajo, sin embargo, otros no.  Recibía paquetes de trabajo con más de 30 páginas, quincenalmente, y </a:t>
            </a:r>
            <a:r>
              <a:rPr b="1" lang="en" sz="1200">
                <a:solidFill>
                  <a:schemeClr val="dk1"/>
                </a:solidFill>
                <a:latin typeface="Times New Roman"/>
                <a:ea typeface="Times New Roman"/>
                <a:cs typeface="Times New Roman"/>
                <a:sym typeface="Times New Roman"/>
              </a:rPr>
              <a:t>a veces</a:t>
            </a:r>
            <a:r>
              <a:rPr b="1" lang="en" sz="1200">
                <a:solidFill>
                  <a:schemeClr val="dk1"/>
                </a:solidFill>
                <a:latin typeface="Times New Roman"/>
                <a:ea typeface="Times New Roman"/>
                <a:cs typeface="Times New Roman"/>
                <a:sym typeface="Times New Roman"/>
              </a:rPr>
              <a:t> semanalmente. La expectativa de los maestros era que se completara la </a:t>
            </a:r>
            <a:r>
              <a:rPr b="1" lang="en" sz="1200">
                <a:solidFill>
                  <a:schemeClr val="dk1"/>
                </a:solidFill>
                <a:latin typeface="Times New Roman"/>
                <a:ea typeface="Times New Roman"/>
                <a:cs typeface="Times New Roman"/>
                <a:sym typeface="Times New Roman"/>
              </a:rPr>
              <a:t>asignaturas</a:t>
            </a:r>
            <a:r>
              <a:rPr b="1" lang="en" sz="1200">
                <a:solidFill>
                  <a:schemeClr val="dk1"/>
                </a:solidFill>
                <a:latin typeface="Times New Roman"/>
                <a:ea typeface="Times New Roman"/>
                <a:cs typeface="Times New Roman"/>
                <a:sym typeface="Times New Roman"/>
              </a:rPr>
              <a:t> en un corto período de tiempo.  No tomaban en cuenta la cantidad de trabajo que recibía de todas mis otras clases ".</a:t>
            </a:r>
            <a:endParaRPr b="1" i="0" sz="1200" u="none" cap="none" strike="noStrike">
              <a:solidFill>
                <a:schemeClr val="dk1"/>
              </a:solidFill>
              <a:latin typeface="Times New Roman"/>
              <a:ea typeface="Times New Roman"/>
              <a:cs typeface="Times New Roman"/>
              <a:sym typeface="Times New Roman"/>
            </a:endParaRPr>
          </a:p>
          <a:p>
            <a:pPr indent="57150" lvl="0" marL="0" marR="0" rtl="0" algn="l">
              <a:lnSpc>
                <a:spcPct val="115000"/>
              </a:lnSpc>
              <a:spcBef>
                <a:spcPts val="0"/>
              </a:spcBef>
              <a:spcAft>
                <a:spcPts val="0"/>
              </a:spcAft>
              <a:buClr>
                <a:schemeClr val="dk1"/>
              </a:buClr>
              <a:buSzPts val="1100"/>
              <a:buFont typeface="Arial"/>
              <a:buNone/>
            </a:pPr>
            <a:r>
              <a:t/>
            </a:r>
            <a:endParaRPr b="1" i="0" sz="12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120" name="Google Shape;120;p8"/>
          <p:cNvSpPr txBox="1"/>
          <p:nvPr/>
        </p:nvSpPr>
        <p:spPr>
          <a:xfrm>
            <a:off x="793575" y="3933975"/>
            <a:ext cx="1449900" cy="65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222222"/>
                </a:solidFill>
                <a:latin typeface="Arial"/>
                <a:ea typeface="Arial"/>
                <a:cs typeface="Arial"/>
                <a:sym typeface="Arial"/>
              </a:rPr>
              <a:t>Naomi Estrada</a:t>
            </a:r>
            <a:endParaRPr b="1" i="0" sz="1300" u="none" cap="none" strike="noStrike">
              <a:solidFill>
                <a:srgbClr val="222222"/>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 sz="1300" u="none" cap="none" strike="noStrike">
                <a:solidFill>
                  <a:srgbClr val="222222"/>
                </a:solidFill>
                <a:latin typeface="Arial"/>
                <a:ea typeface="Arial"/>
                <a:cs typeface="Arial"/>
                <a:sym typeface="Arial"/>
              </a:rPr>
              <a:t>Class of 2021</a:t>
            </a:r>
            <a:endParaRPr b="0" i="0" sz="1400" u="none" cap="none" strike="noStrike">
              <a:solidFill>
                <a:srgbClr val="000000"/>
              </a:solidFill>
              <a:latin typeface="Arial"/>
              <a:ea typeface="Arial"/>
              <a:cs typeface="Arial"/>
              <a:sym typeface="Arial"/>
            </a:endParaRPr>
          </a:p>
        </p:txBody>
      </p:sp>
      <p:sp>
        <p:nvSpPr>
          <p:cNvPr id="121" name="Google Shape;121;p8"/>
          <p:cNvSpPr txBox="1"/>
          <p:nvPr/>
        </p:nvSpPr>
        <p:spPr>
          <a:xfrm>
            <a:off x="3860075" y="4124600"/>
            <a:ext cx="1626300" cy="82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1400" u="none" cap="none" strike="noStrike">
                <a:solidFill>
                  <a:schemeClr val="dk1"/>
                </a:solidFill>
                <a:latin typeface="Arial"/>
                <a:ea typeface="Arial"/>
                <a:cs typeface="Arial"/>
                <a:sym typeface="Arial"/>
              </a:rPr>
              <a:t>Gabriel Torres</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 sz="1400" u="none" cap="none" strike="noStrike">
                <a:solidFill>
                  <a:schemeClr val="dk1"/>
                </a:solidFill>
                <a:latin typeface="Arial"/>
                <a:ea typeface="Arial"/>
                <a:cs typeface="Arial"/>
                <a:sym typeface="Arial"/>
              </a:rPr>
              <a:t>Class of 2021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5" name="Shape 125"/>
        <p:cNvGrpSpPr/>
        <p:nvPr/>
      </p:nvGrpSpPr>
      <p:grpSpPr>
        <a:xfrm>
          <a:off x="0" y="0"/>
          <a:ext cx="0" cy="0"/>
          <a:chOff x="0" y="0"/>
          <a:chExt cx="0" cy="0"/>
        </a:xfrm>
      </p:grpSpPr>
      <p:sp>
        <p:nvSpPr>
          <p:cNvPr id="126" name="Google Shape;126;p9"/>
          <p:cNvSpPr txBox="1"/>
          <p:nvPr/>
        </p:nvSpPr>
        <p:spPr>
          <a:xfrm>
            <a:off x="778225" y="145925"/>
            <a:ext cx="2107800" cy="53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Feel more settled and calm by spending a few minutes focused on your breathing.  A 3-minute Mindful Breathing mindfulness meditation created by Stop, Breathe &amp; Think. &#10;&#10;Access more meditations on Youtube ➜ https://goo.gl/AbqCp8&#10;&#10;Try our free app now ➜ https://goo.gl/RVeYTq&#10;&#10;Come say hi :) &#10;Twitter ➜  https://twitter.com/SBTbreathe&#10;Instagram ➜ https://www.instagram.com/sbtbreathe/&#10;Facebook ➜ https://www.facebook.com/stopbreathethink" id="127" name="Google Shape;127;p9" title="3-minute Mindful Breathing Meditation (Relieve Stress)">
            <a:hlinkClick r:id="rId3"/>
          </p:cNvPr>
          <p:cNvPicPr preferRelativeResize="0"/>
          <p:nvPr/>
        </p:nvPicPr>
        <p:blipFill rotWithShape="1">
          <a:blip r:embed="rId4">
            <a:alphaModFix/>
          </a:blip>
          <a:srcRect b="0" l="0" r="0" t="0"/>
          <a:stretch/>
        </p:blipFill>
        <p:spPr>
          <a:xfrm>
            <a:off x="1596763" y="1734025"/>
            <a:ext cx="5950475" cy="3186325"/>
          </a:xfrm>
          <a:prstGeom prst="rect">
            <a:avLst/>
          </a:prstGeom>
          <a:noFill/>
          <a:ln>
            <a:noFill/>
          </a:ln>
        </p:spPr>
      </p:pic>
      <p:pic>
        <p:nvPicPr>
          <p:cNvPr id="128" name="Google Shape;128;p9"/>
          <p:cNvPicPr preferRelativeResize="0"/>
          <p:nvPr/>
        </p:nvPicPr>
        <p:blipFill rotWithShape="1">
          <a:blip r:embed="rId5">
            <a:alphaModFix/>
          </a:blip>
          <a:srcRect b="0" l="0" r="0" t="0"/>
          <a:stretch/>
        </p:blipFill>
        <p:spPr>
          <a:xfrm>
            <a:off x="356000" y="145925"/>
            <a:ext cx="2175525" cy="1408150"/>
          </a:xfrm>
          <a:prstGeom prst="rect">
            <a:avLst/>
          </a:prstGeom>
          <a:noFill/>
          <a:ln>
            <a:noFill/>
          </a:ln>
        </p:spPr>
      </p:pic>
      <p:sp>
        <p:nvSpPr>
          <p:cNvPr id="129" name="Google Shape;129;p9"/>
          <p:cNvSpPr txBox="1"/>
          <p:nvPr/>
        </p:nvSpPr>
        <p:spPr>
          <a:xfrm>
            <a:off x="2261850" y="422300"/>
            <a:ext cx="6669000" cy="50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lang="en" sz="2800"/>
              <a:t>PRACTICANDO </a:t>
            </a:r>
            <a:r>
              <a:rPr lang="en" sz="2800"/>
              <a:t>MEDITACIÓN</a:t>
            </a:r>
            <a:r>
              <a:rPr lang="en" sz="2800"/>
              <a:t> </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